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302" r:id="rId6"/>
    <p:sldId id="488" r:id="rId7"/>
    <p:sldId id="489" r:id="rId8"/>
    <p:sldId id="497" r:id="rId9"/>
    <p:sldId id="498" r:id="rId10"/>
    <p:sldId id="508" r:id="rId11"/>
    <p:sldId id="496" r:id="rId12"/>
    <p:sldId id="490" r:id="rId13"/>
    <p:sldId id="499" r:id="rId14"/>
    <p:sldId id="495" r:id="rId15"/>
    <p:sldId id="493" r:id="rId16"/>
    <p:sldId id="494" r:id="rId17"/>
    <p:sldId id="492" r:id="rId18"/>
    <p:sldId id="491" r:id="rId19"/>
    <p:sldId id="506" r:id="rId20"/>
    <p:sldId id="501" r:id="rId21"/>
    <p:sldId id="505" r:id="rId22"/>
    <p:sldId id="504" r:id="rId23"/>
    <p:sldId id="503" r:id="rId24"/>
    <p:sldId id="502" r:id="rId25"/>
    <p:sldId id="50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7" autoAdjust="0"/>
    <p:restoredTop sz="94660"/>
  </p:normalViewPr>
  <p:slideViewPr>
    <p:cSldViewPr snapToGrid="0">
      <p:cViewPr varScale="1">
        <p:scale>
          <a:sx n="78" d="100"/>
          <a:sy n="78" d="100"/>
        </p:scale>
        <p:origin x="64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FEB74E-6B4B-4D58-A516-0A52C6F65812}" type="datetimeFigureOut">
              <a:rPr lang="en-GB" smtClean="0"/>
              <a:t>06/08/2026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3C20D4-E123-401B-9F82-465CB76813A2}" type="slidenum">
              <a:rPr lang="en-GB" smtClean="0"/>
              <a:t>‹#›</a:t>
            </a:fld>
            <a:endParaRPr lang="en-GB"/>
          </a:p>
        </p:txBody>
      </p:sp>
    </p:spTree>
    <p:extLst>
      <p:ext uri="{BB962C8B-B14F-4D97-AF65-F5344CB8AC3E}">
        <p14:creationId xmlns:p14="http://schemas.microsoft.com/office/powerpoint/2010/main" val="3508594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a:solidFill>
                  <a:srgbClr val="1D1C1D"/>
                </a:solidFill>
                <a:effectLst/>
              </a:rPr>
              <a:t>Content:</a:t>
            </a:r>
            <a:br>
              <a:rPr lang="en-GB" b="0"/>
            </a:br>
            <a:r>
              <a:rPr lang="en-GB" b="0">
                <a:solidFill>
                  <a:srgbClr val="1D1C1D"/>
                </a:solidFill>
                <a:effectLst/>
              </a:rPr>
              <a:t>This is where the majority of slides in a presentation should exist. Choose the layout that suits the information you’d like to show. For this slide, type into the sub-title section to add a sub-title which could be the topic (divider) of this section of the power point. If not required, delete the text box. Add a title in the title section.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1D1C1D"/>
                </a:solidFill>
                <a:effectLst/>
              </a:rPr>
              <a:t>There are 4 areas where you can add an image. Please select the icon to add a picture and upload an image from one of our charity photoshoots. These images can be found on the intranet. Underneath each image is a content box where you can add copy in a bullet point format or paragraph that correlates to the image above.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1D1C1D"/>
                </a:solidFill>
                <a:effectLst/>
              </a:rPr>
              <a:t>Do not change the colours, fonts, bars, layout or weighting of this slide. </a:t>
            </a:r>
            <a:endParaRPr lang="en-US" b="0"/>
          </a:p>
          <a:p>
            <a:endParaRPr lang="en-US"/>
          </a:p>
        </p:txBody>
      </p:sp>
      <p:sp>
        <p:nvSpPr>
          <p:cNvPr id="4" name="Slide Number Placeholder 3"/>
          <p:cNvSpPr>
            <a:spLocks noGrp="1"/>
          </p:cNvSpPr>
          <p:nvPr>
            <p:ph type="sldNum" sz="quarter" idx="5"/>
          </p:nvPr>
        </p:nvSpPr>
        <p:spPr/>
        <p:txBody>
          <a:bodyPr/>
          <a:lstStyle/>
          <a:p>
            <a:fld id="{08AEDD94-DFB5-F547-9C1C-F361D5B11243}" type="slidenum">
              <a:rPr lang="en-GB" smtClean="0"/>
              <a:t>2</a:t>
            </a:fld>
            <a:endParaRPr lang="en-GB"/>
          </a:p>
        </p:txBody>
      </p:sp>
    </p:spTree>
    <p:extLst>
      <p:ext uri="{BB962C8B-B14F-4D97-AF65-F5344CB8AC3E}">
        <p14:creationId xmlns:p14="http://schemas.microsoft.com/office/powerpoint/2010/main" val="3391585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95A36-5AF6-5039-55D3-59F84D9FEB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81AD64-E2DD-370A-DCAD-5899321AF7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0322FDB-BD42-EE85-B40A-5185BB1914A4}"/>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5" name="Footer Placeholder 4">
            <a:extLst>
              <a:ext uri="{FF2B5EF4-FFF2-40B4-BE49-F238E27FC236}">
                <a16:creationId xmlns:a16="http://schemas.microsoft.com/office/drawing/2014/main" id="{70829AA4-0333-19E4-2F1E-105F91A3C9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AEFAAF-B576-AC47-2E5D-C2702950332B}"/>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81702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DA27-A398-39D9-15A2-1B90BC92E2F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F30BEF6-0DA0-F371-1B2C-2B75C7729B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3B39E-6178-8C12-8065-5A37916F53B5}"/>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5" name="Footer Placeholder 4">
            <a:extLst>
              <a:ext uri="{FF2B5EF4-FFF2-40B4-BE49-F238E27FC236}">
                <a16:creationId xmlns:a16="http://schemas.microsoft.com/office/drawing/2014/main" id="{84D8A876-1A66-BD6C-C47D-256FD75623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FA4A5B-AE02-DE83-C3FD-0298A41024C4}"/>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1400981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AD6AD8-0951-B40E-BC25-DBF1E82D87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8FB03A-E4A8-C409-5203-305A8F6962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9BF161-6A10-83C3-67B7-9DCBD2F321F5}"/>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5" name="Footer Placeholder 4">
            <a:extLst>
              <a:ext uri="{FF2B5EF4-FFF2-40B4-BE49-F238E27FC236}">
                <a16:creationId xmlns:a16="http://schemas.microsoft.com/office/drawing/2014/main" id="{7C8C0FA2-1315-C688-2F48-95D482B5F1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6501AD-DEFC-E24B-4886-7131D432004E}"/>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3290146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7" name="Text Placeholder 17">
            <a:extLst>
              <a:ext uri="{FF2B5EF4-FFF2-40B4-BE49-F238E27FC236}">
                <a16:creationId xmlns:a16="http://schemas.microsoft.com/office/drawing/2014/main" id="{2413DA66-D0FC-4C6A-C3D4-C8C72D1E8426}"/>
              </a:ext>
            </a:extLst>
          </p:cNvPr>
          <p:cNvSpPr>
            <a:spLocks noGrp="1"/>
          </p:cNvSpPr>
          <p:nvPr>
            <p:ph type="body" sz="quarter" idx="17" hasCustomPrompt="1"/>
          </p:nvPr>
        </p:nvSpPr>
        <p:spPr>
          <a:xfrm>
            <a:off x="468489" y="468489"/>
            <a:ext cx="2733675" cy="214313"/>
          </a:xfrm>
          <a:prstGeom prst="rect">
            <a:avLst/>
          </a:prstGeom>
        </p:spPr>
        <p:txBody>
          <a:bodyPr>
            <a:noAutofit/>
          </a:bodyPr>
          <a:lstStyle>
            <a:lvl1pPr marL="0" indent="0">
              <a:buNone/>
              <a:defRPr sz="1200" cap="all" baseline="0">
                <a:solidFill>
                  <a:schemeClr val="accent1"/>
                </a:solidFill>
                <a:latin typeface="Arial" panose="020B0604020202020204" pitchFamily="34" charset="0"/>
                <a:cs typeface="Arial" panose="020B0604020202020204" pitchFamily="34" charset="0"/>
              </a:defRPr>
            </a:lvl1pPr>
            <a:lvl2pPr marL="457200" indent="0">
              <a:buNone/>
              <a:defRPr sz="1000">
                <a:latin typeface="Arial" panose="020B0604020202020204" pitchFamily="34" charset="0"/>
                <a:cs typeface="Arial" panose="020B0604020202020204" pitchFamily="34" charset="0"/>
              </a:defRPr>
            </a:lvl2pPr>
            <a:lvl3pPr marL="914400" indent="0">
              <a:buNone/>
              <a:defRPr sz="1000">
                <a:latin typeface="Arial" panose="020B0604020202020204" pitchFamily="34" charset="0"/>
                <a:cs typeface="Arial" panose="020B0604020202020204" pitchFamily="34" charset="0"/>
              </a:defRPr>
            </a:lvl3pPr>
            <a:lvl4pPr marL="1371600" indent="0">
              <a:buNone/>
              <a:defRPr sz="1000">
                <a:latin typeface="Arial" panose="020B0604020202020204" pitchFamily="34" charset="0"/>
                <a:cs typeface="Arial" panose="020B0604020202020204" pitchFamily="34" charset="0"/>
              </a:defRPr>
            </a:lvl4pPr>
            <a:lvl5pPr marL="1828800" indent="0">
              <a:buNone/>
              <a:defRPr sz="1000">
                <a:latin typeface="Arial" panose="020B0604020202020204" pitchFamily="34" charset="0"/>
                <a:cs typeface="Arial" panose="020B0604020202020204" pitchFamily="34" charset="0"/>
              </a:defRPr>
            </a:lvl5pPr>
          </a:lstStyle>
          <a:p>
            <a:pPr lvl="0"/>
            <a:r>
              <a:rPr lang="en-GB"/>
              <a:t>SUB-TITLE</a:t>
            </a:r>
            <a:endParaRPr lang="en-US"/>
          </a:p>
        </p:txBody>
      </p:sp>
      <p:sp>
        <p:nvSpPr>
          <p:cNvPr id="9" name="Text Placeholder 10">
            <a:extLst>
              <a:ext uri="{FF2B5EF4-FFF2-40B4-BE49-F238E27FC236}">
                <a16:creationId xmlns:a16="http://schemas.microsoft.com/office/drawing/2014/main" id="{6A8D28DA-E431-F375-C36D-50F402DA13F8}"/>
              </a:ext>
            </a:extLst>
          </p:cNvPr>
          <p:cNvSpPr>
            <a:spLocks noGrp="1"/>
          </p:cNvSpPr>
          <p:nvPr>
            <p:ph type="body" sz="quarter" idx="18" hasCustomPrompt="1"/>
          </p:nvPr>
        </p:nvSpPr>
        <p:spPr>
          <a:xfrm>
            <a:off x="468489" y="958851"/>
            <a:ext cx="3683000" cy="565150"/>
          </a:xfrm>
          <a:prstGeom prst="rect">
            <a:avLst/>
          </a:prstGeom>
        </p:spPr>
        <p:txBody>
          <a:bodyPr/>
          <a:lstStyle>
            <a:lvl1pPr marL="0" indent="0">
              <a:buNone/>
              <a:defRPr sz="2000" b="1" cap="all" baseline="0">
                <a:solidFill>
                  <a:schemeClr val="accent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TITLE GOES HERE</a:t>
            </a:r>
            <a:endParaRPr lang="en-US"/>
          </a:p>
        </p:txBody>
      </p:sp>
      <p:sp>
        <p:nvSpPr>
          <p:cNvPr id="10" name="Rectangle 9">
            <a:extLst>
              <a:ext uri="{FF2B5EF4-FFF2-40B4-BE49-F238E27FC236}">
                <a16:creationId xmlns:a16="http://schemas.microsoft.com/office/drawing/2014/main" id="{80766891-5D6B-4293-1C59-5B61C8036011}"/>
              </a:ext>
            </a:extLst>
          </p:cNvPr>
          <p:cNvSpPr/>
          <p:nvPr userDrawn="1"/>
        </p:nvSpPr>
        <p:spPr>
          <a:xfrm>
            <a:off x="457200" y="3332127"/>
            <a:ext cx="3683000"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FF2A5CD-4584-16CB-337F-EFF3A2F3ADDB}"/>
              </a:ext>
            </a:extLst>
          </p:cNvPr>
          <p:cNvSpPr/>
          <p:nvPr userDrawn="1"/>
        </p:nvSpPr>
        <p:spPr>
          <a:xfrm>
            <a:off x="4256314" y="3332127"/>
            <a:ext cx="3683000"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1FBABD6-EB3E-6D7C-9EF6-0782A664AF13}"/>
              </a:ext>
            </a:extLst>
          </p:cNvPr>
          <p:cNvSpPr/>
          <p:nvPr userDrawn="1"/>
        </p:nvSpPr>
        <p:spPr>
          <a:xfrm>
            <a:off x="8055428" y="3332127"/>
            <a:ext cx="3683000"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8">
            <a:extLst>
              <a:ext uri="{FF2B5EF4-FFF2-40B4-BE49-F238E27FC236}">
                <a16:creationId xmlns:a16="http://schemas.microsoft.com/office/drawing/2014/main" id="{2379A440-8DE4-64F3-8A72-B539768CAED5}"/>
              </a:ext>
            </a:extLst>
          </p:cNvPr>
          <p:cNvSpPr>
            <a:spLocks noGrp="1"/>
          </p:cNvSpPr>
          <p:nvPr>
            <p:ph type="body" sz="quarter" idx="21"/>
          </p:nvPr>
        </p:nvSpPr>
        <p:spPr>
          <a:xfrm>
            <a:off x="472757" y="3486150"/>
            <a:ext cx="3660351" cy="2647021"/>
          </a:xfrm>
          <a:prstGeom prst="rect">
            <a:avLst/>
          </a:prstGeom>
        </p:spPr>
        <p:txBody>
          <a:bodyPr numCol="1" spcCol="252000"/>
          <a:lstStyle>
            <a:lvl1pPr marL="0" indent="0">
              <a:lnSpc>
                <a:spcPct val="150000"/>
              </a:lnSpc>
              <a:buNone/>
              <a:defRPr sz="1000" b="0" i="0">
                <a:solidFill>
                  <a:schemeClr val="accent1"/>
                </a:solidFill>
                <a:latin typeface="Georgia" panose="02040502050405020303" pitchFamily="18" charset="0"/>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GB"/>
              <a:t>Click to edit Master text styles</a:t>
            </a:r>
            <a:endParaRPr lang="en-US"/>
          </a:p>
        </p:txBody>
      </p:sp>
      <p:sp>
        <p:nvSpPr>
          <p:cNvPr id="14" name="Text Placeholder 18">
            <a:extLst>
              <a:ext uri="{FF2B5EF4-FFF2-40B4-BE49-F238E27FC236}">
                <a16:creationId xmlns:a16="http://schemas.microsoft.com/office/drawing/2014/main" id="{F59DB7D2-A45A-FABD-1606-C4AF95E24548}"/>
              </a:ext>
            </a:extLst>
          </p:cNvPr>
          <p:cNvSpPr>
            <a:spLocks noGrp="1"/>
          </p:cNvSpPr>
          <p:nvPr>
            <p:ph type="body" sz="quarter" idx="22"/>
          </p:nvPr>
        </p:nvSpPr>
        <p:spPr>
          <a:xfrm>
            <a:off x="4260986" y="3486150"/>
            <a:ext cx="3678328" cy="2647021"/>
          </a:xfrm>
          <a:prstGeom prst="rect">
            <a:avLst/>
          </a:prstGeom>
        </p:spPr>
        <p:txBody>
          <a:bodyPr numCol="1" spcCol="252000"/>
          <a:lstStyle>
            <a:lvl1pPr marL="0" indent="0">
              <a:lnSpc>
                <a:spcPct val="150000"/>
              </a:lnSpc>
              <a:buNone/>
              <a:defRPr sz="1000" b="0" i="0">
                <a:solidFill>
                  <a:schemeClr val="accent1"/>
                </a:solidFill>
                <a:latin typeface="Georgia" panose="02040502050405020303" pitchFamily="18" charset="0"/>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GB"/>
              <a:t>Click to edit Master text styles</a:t>
            </a:r>
            <a:endParaRPr lang="en-US"/>
          </a:p>
        </p:txBody>
      </p:sp>
      <p:sp>
        <p:nvSpPr>
          <p:cNvPr id="15" name="Text Placeholder 18">
            <a:extLst>
              <a:ext uri="{FF2B5EF4-FFF2-40B4-BE49-F238E27FC236}">
                <a16:creationId xmlns:a16="http://schemas.microsoft.com/office/drawing/2014/main" id="{253CB2D3-0146-392B-704B-8024F69D1AC3}"/>
              </a:ext>
            </a:extLst>
          </p:cNvPr>
          <p:cNvSpPr>
            <a:spLocks noGrp="1"/>
          </p:cNvSpPr>
          <p:nvPr>
            <p:ph type="body" sz="quarter" idx="23"/>
          </p:nvPr>
        </p:nvSpPr>
        <p:spPr>
          <a:xfrm>
            <a:off x="8060100" y="3486150"/>
            <a:ext cx="3678328" cy="2647021"/>
          </a:xfrm>
          <a:prstGeom prst="rect">
            <a:avLst/>
          </a:prstGeom>
        </p:spPr>
        <p:txBody>
          <a:bodyPr numCol="1" spcCol="252000"/>
          <a:lstStyle>
            <a:lvl1pPr marL="0" indent="0">
              <a:lnSpc>
                <a:spcPct val="150000"/>
              </a:lnSpc>
              <a:buNone/>
              <a:defRPr sz="1000" b="0" i="0">
                <a:solidFill>
                  <a:schemeClr val="accent1"/>
                </a:solidFill>
                <a:latin typeface="Georgia" panose="02040502050405020303" pitchFamily="18" charset="0"/>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GB"/>
              <a:t>Click to edit Master text styles</a:t>
            </a:r>
            <a:endParaRPr lang="en-US"/>
          </a:p>
        </p:txBody>
      </p:sp>
      <p:sp>
        <p:nvSpPr>
          <p:cNvPr id="6" name="Footer Placeholder 5">
            <a:extLst>
              <a:ext uri="{FF2B5EF4-FFF2-40B4-BE49-F238E27FC236}">
                <a16:creationId xmlns:a16="http://schemas.microsoft.com/office/drawing/2014/main" id="{DE913EDD-E9AD-726F-B974-93AE736DD0D5}"/>
              </a:ext>
            </a:extLst>
          </p:cNvPr>
          <p:cNvSpPr>
            <a:spLocks noGrp="1"/>
          </p:cNvSpPr>
          <p:nvPr>
            <p:ph type="ftr" sz="quarter" idx="24"/>
          </p:nvPr>
        </p:nvSpPr>
        <p:spPr/>
        <p:txBody>
          <a:bodyPr/>
          <a:lstStyle/>
          <a:p>
            <a:fld id="{5F3CCF5A-097D-0641-A647-8D4F4044353F}" type="slidenum">
              <a:rPr lang="en-US" smtClean="0">
                <a:solidFill>
                  <a:schemeClr val="tx2">
                    <a:alpha val="50000"/>
                  </a:schemeClr>
                </a:solidFill>
              </a:rPr>
              <a:pPr/>
              <a:t>‹#›</a:t>
            </a:fld>
            <a:r>
              <a:rPr lang="en-US">
                <a:solidFill>
                  <a:schemeClr val="tx2">
                    <a:alpha val="50000"/>
                  </a:schemeClr>
                </a:solidFill>
              </a:rPr>
              <a:t> 	</a:t>
            </a:r>
            <a:r>
              <a:rPr lang="en-US" sz="800">
                <a:solidFill>
                  <a:schemeClr val="tx2">
                    <a:alpha val="50000"/>
                  </a:schemeClr>
                </a:solidFill>
              </a:rPr>
              <a:t>Confidential</a:t>
            </a:r>
          </a:p>
        </p:txBody>
      </p:sp>
      <p:pic>
        <p:nvPicPr>
          <p:cNvPr id="2" name="Picture 1">
            <a:extLst>
              <a:ext uri="{FF2B5EF4-FFF2-40B4-BE49-F238E27FC236}">
                <a16:creationId xmlns:a16="http://schemas.microsoft.com/office/drawing/2014/main" id="{A50BF9FE-763D-96D6-DC41-F1433CE88F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67821" y="6133171"/>
            <a:ext cx="605522" cy="311306"/>
          </a:xfrm>
          <a:prstGeom prst="rect">
            <a:avLst/>
          </a:prstGeom>
        </p:spPr>
      </p:pic>
    </p:spTree>
    <p:extLst>
      <p:ext uri="{BB962C8B-B14F-4D97-AF65-F5344CB8AC3E}">
        <p14:creationId xmlns:p14="http://schemas.microsoft.com/office/powerpoint/2010/main" val="1136184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1E27-DBE1-B662-5D2F-087777ED87E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A5F016-FDFE-7131-1573-15D7E9C0D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525E81-83F4-0C66-FFFE-6B09C2D3673A}"/>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5" name="Footer Placeholder 4">
            <a:extLst>
              <a:ext uri="{FF2B5EF4-FFF2-40B4-BE49-F238E27FC236}">
                <a16:creationId xmlns:a16="http://schemas.microsoft.com/office/drawing/2014/main" id="{CE7EC3B5-4997-0DCA-68E4-F0E4F31862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449993-385C-92CA-4657-F17BBBF97690}"/>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3743525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B4BA2-930B-A7F6-01BA-38BFB60430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90A59D2-F1CF-07C1-BF42-331AE34A751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0D2A70-C5AC-6238-B9C3-ADFD4FC1778D}"/>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5" name="Footer Placeholder 4">
            <a:extLst>
              <a:ext uri="{FF2B5EF4-FFF2-40B4-BE49-F238E27FC236}">
                <a16:creationId xmlns:a16="http://schemas.microsoft.com/office/drawing/2014/main" id="{8C708AFA-5408-FFDB-E3B8-DE78E7F9F7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311976-FE18-9119-63A0-03AC92A21E80}"/>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1418466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C627D-3244-6B9D-C0BC-AB93840655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D48ABBA-4CC9-7F77-BF00-2400745244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435263E-7DC0-1E81-5376-F4953200B9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1B65D66-4302-90E2-AC2F-E53B03306E72}"/>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6" name="Footer Placeholder 5">
            <a:extLst>
              <a:ext uri="{FF2B5EF4-FFF2-40B4-BE49-F238E27FC236}">
                <a16:creationId xmlns:a16="http://schemas.microsoft.com/office/drawing/2014/main" id="{2D1AF881-64D2-7242-6E9C-665D2A1C80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A60252-D14D-6503-D5BC-747BC0D3FD17}"/>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3815115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CA94C-D3F2-DE50-34A4-298384BBECE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58B4C7-4DDF-24D1-1BAE-7664AA17C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E11D78-8C5D-84F8-FC38-57BB1C67BE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F357D9A-FBEE-572D-C981-BF83E40A1D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3DADAD-1C26-28FF-B853-B73B370180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17F64B1-A3B8-532C-FFA6-188C771E6145}"/>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8" name="Footer Placeholder 7">
            <a:extLst>
              <a:ext uri="{FF2B5EF4-FFF2-40B4-BE49-F238E27FC236}">
                <a16:creationId xmlns:a16="http://schemas.microsoft.com/office/drawing/2014/main" id="{A8E2E772-AE20-B0EE-43A4-F29B760833E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9CCB608-DA5F-747B-6581-37EE3ED51C80}"/>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140521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C3208-BCCF-B68F-B042-EF7D1551D43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0783BC2-E355-E6D4-557A-A9F37B5CA4BA}"/>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4" name="Footer Placeholder 3">
            <a:extLst>
              <a:ext uri="{FF2B5EF4-FFF2-40B4-BE49-F238E27FC236}">
                <a16:creationId xmlns:a16="http://schemas.microsoft.com/office/drawing/2014/main" id="{720D1C3E-FAB8-E5A1-2A3C-1C1024D7D6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652B554-E3FE-5890-6AED-AD8C571E0771}"/>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119475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46C071-F165-BDE3-48F6-95693A3640C4}"/>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3" name="Footer Placeholder 2">
            <a:extLst>
              <a:ext uri="{FF2B5EF4-FFF2-40B4-BE49-F238E27FC236}">
                <a16:creationId xmlns:a16="http://schemas.microsoft.com/office/drawing/2014/main" id="{A3565033-D3B2-CFAC-C5F6-8BC19E43BAA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5DE4017-9B71-EE73-01EF-B270E9FF061B}"/>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56998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E6C44-38FF-16DB-1EBB-384341009E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D1A356F-57D7-72FE-432C-9ECA23AA67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0CE6380-434F-0F6D-FA14-8EE56059AC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CA5FC0-B550-89A3-2DA7-A70B5892192A}"/>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6" name="Footer Placeholder 5">
            <a:extLst>
              <a:ext uri="{FF2B5EF4-FFF2-40B4-BE49-F238E27FC236}">
                <a16:creationId xmlns:a16="http://schemas.microsoft.com/office/drawing/2014/main" id="{1007C0CA-AB09-A473-4F76-9335D2336D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CB5E40-77E3-A432-9749-D6A2F1FF2680}"/>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3273664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79920-981F-C456-D4EC-576FA375C9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AA4741B-3BA1-DBF4-FE6C-9D4949AA9A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F5D38AC-BF93-DBB2-75F5-7C71909987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030EB1-F867-69AC-7411-CF1E540BA57C}"/>
              </a:ext>
            </a:extLst>
          </p:cNvPr>
          <p:cNvSpPr>
            <a:spLocks noGrp="1"/>
          </p:cNvSpPr>
          <p:nvPr>
            <p:ph type="dt" sz="half" idx="10"/>
          </p:nvPr>
        </p:nvSpPr>
        <p:spPr/>
        <p:txBody>
          <a:bodyPr/>
          <a:lstStyle/>
          <a:p>
            <a:fld id="{40DE4FF0-C35D-43C0-8081-A4616A726CC6}" type="datetimeFigureOut">
              <a:rPr lang="en-GB" smtClean="0"/>
              <a:t>06/08/2026</a:t>
            </a:fld>
            <a:endParaRPr lang="en-GB"/>
          </a:p>
        </p:txBody>
      </p:sp>
      <p:sp>
        <p:nvSpPr>
          <p:cNvPr id="6" name="Footer Placeholder 5">
            <a:extLst>
              <a:ext uri="{FF2B5EF4-FFF2-40B4-BE49-F238E27FC236}">
                <a16:creationId xmlns:a16="http://schemas.microsoft.com/office/drawing/2014/main" id="{A3E70D8B-53DF-CF83-180D-3F08AC40DC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BEB37B-7594-7456-01CA-7DB26E02B06E}"/>
              </a:ext>
            </a:extLst>
          </p:cNvPr>
          <p:cNvSpPr>
            <a:spLocks noGrp="1"/>
          </p:cNvSpPr>
          <p:nvPr>
            <p:ph type="sldNum" sz="quarter" idx="12"/>
          </p:nvPr>
        </p:nvSpPr>
        <p:spPr/>
        <p:txBody>
          <a:bodyPr/>
          <a:lstStyle/>
          <a:p>
            <a:fld id="{B1B73312-61C9-42F4-84AD-CF3ECDFE08B4}" type="slidenum">
              <a:rPr lang="en-GB" smtClean="0"/>
              <a:t>‹#›</a:t>
            </a:fld>
            <a:endParaRPr lang="en-GB"/>
          </a:p>
        </p:txBody>
      </p:sp>
    </p:spTree>
    <p:extLst>
      <p:ext uri="{BB962C8B-B14F-4D97-AF65-F5344CB8AC3E}">
        <p14:creationId xmlns:p14="http://schemas.microsoft.com/office/powerpoint/2010/main" val="426301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8D837C-00DF-4C0D-5CCD-99D65BCE73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50E895D-10E3-CF5B-317B-2464617C7A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FE37AA-C202-EE57-D864-A9093D6743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DE4FF0-C35D-43C0-8081-A4616A726CC6}" type="datetimeFigureOut">
              <a:rPr lang="en-GB" smtClean="0"/>
              <a:t>06/08/2026</a:t>
            </a:fld>
            <a:endParaRPr lang="en-GB"/>
          </a:p>
        </p:txBody>
      </p:sp>
      <p:sp>
        <p:nvSpPr>
          <p:cNvPr id="5" name="Footer Placeholder 4">
            <a:extLst>
              <a:ext uri="{FF2B5EF4-FFF2-40B4-BE49-F238E27FC236}">
                <a16:creationId xmlns:a16="http://schemas.microsoft.com/office/drawing/2014/main" id="{FF435ADC-AAE8-6164-CBB2-22830EF43E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ECAB093-6FFC-256B-041D-E835739400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1B73312-61C9-42F4-84AD-CF3ECDFE08B4}" type="slidenum">
              <a:rPr lang="en-GB" smtClean="0"/>
              <a:t>‹#›</a:t>
            </a:fld>
            <a:endParaRPr lang="en-GB"/>
          </a:p>
        </p:txBody>
      </p:sp>
    </p:spTree>
    <p:extLst>
      <p:ext uri="{BB962C8B-B14F-4D97-AF65-F5344CB8AC3E}">
        <p14:creationId xmlns:p14="http://schemas.microsoft.com/office/powerpoint/2010/main" val="3356397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fonline.org/insights/research/uk-giving-report"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42619-2BDA-D9C9-A428-09B7C5BFB184}"/>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C3E5675F-0D4C-1F9A-A745-ACE392961BA6}"/>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E004BC68-C9C9-0E90-2C38-83988094E47F}"/>
              </a:ext>
            </a:extLst>
          </p:cNvPr>
          <p:cNvPicPr>
            <a:picLocks noChangeAspect="1"/>
          </p:cNvPicPr>
          <p:nvPr/>
        </p:nvPicPr>
        <p:blipFill>
          <a:blip r:embed="rId2"/>
          <a:stretch>
            <a:fillRect/>
          </a:stretch>
        </p:blipFill>
        <p:spPr>
          <a:xfrm>
            <a:off x="20551" y="0"/>
            <a:ext cx="12150897" cy="6236537"/>
          </a:xfrm>
          <a:prstGeom prst="rect">
            <a:avLst/>
          </a:prstGeom>
        </p:spPr>
      </p:pic>
      <p:sp>
        <p:nvSpPr>
          <p:cNvPr id="8" name="TextBox 7">
            <a:extLst>
              <a:ext uri="{FF2B5EF4-FFF2-40B4-BE49-F238E27FC236}">
                <a16:creationId xmlns:a16="http://schemas.microsoft.com/office/drawing/2014/main" id="{FF45B420-EB50-D07C-7F50-1BBEB204B126}"/>
              </a:ext>
            </a:extLst>
          </p:cNvPr>
          <p:cNvSpPr txBox="1"/>
          <p:nvPr/>
        </p:nvSpPr>
        <p:spPr>
          <a:xfrm>
            <a:off x="69830" y="6415988"/>
            <a:ext cx="6096912" cy="369332"/>
          </a:xfrm>
          <a:prstGeom prst="rect">
            <a:avLst/>
          </a:prstGeom>
          <a:noFill/>
        </p:spPr>
        <p:txBody>
          <a:bodyPr wrap="square">
            <a:spAutoFit/>
          </a:bodyPr>
          <a:lstStyle/>
          <a:p>
            <a:r>
              <a:rPr lang="en-GB" dirty="0">
                <a:hlinkClick r:id="rId3"/>
              </a:rPr>
              <a:t>UK Giving Report 2026 Charitable Giving Insights | CAF</a:t>
            </a:r>
            <a:endParaRPr lang="en-GB" dirty="0"/>
          </a:p>
        </p:txBody>
      </p:sp>
      <p:pic>
        <p:nvPicPr>
          <p:cNvPr id="10" name="Picture 9">
            <a:extLst>
              <a:ext uri="{FF2B5EF4-FFF2-40B4-BE49-F238E27FC236}">
                <a16:creationId xmlns:a16="http://schemas.microsoft.com/office/drawing/2014/main" id="{811DEF63-9EFA-ED45-DA32-7EDF511655BC}"/>
              </a:ext>
            </a:extLst>
          </p:cNvPr>
          <p:cNvPicPr>
            <a:picLocks noChangeAspect="1"/>
          </p:cNvPicPr>
          <p:nvPr/>
        </p:nvPicPr>
        <p:blipFill>
          <a:blip r:embed="rId4"/>
          <a:stretch>
            <a:fillRect/>
          </a:stretch>
        </p:blipFill>
        <p:spPr>
          <a:xfrm>
            <a:off x="7256794" y="6383002"/>
            <a:ext cx="4352957" cy="342903"/>
          </a:xfrm>
          <a:prstGeom prst="rect">
            <a:avLst/>
          </a:prstGeom>
        </p:spPr>
      </p:pic>
    </p:spTree>
    <p:extLst>
      <p:ext uri="{BB962C8B-B14F-4D97-AF65-F5344CB8AC3E}">
        <p14:creationId xmlns:p14="http://schemas.microsoft.com/office/powerpoint/2010/main" val="3803451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3F585-DB53-9B7C-0272-00638080D8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3A7EAF-C683-1A52-EF01-C20B99D7403C}"/>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C5D35455-8BD9-4F7E-DF8C-7AA64DDF475E}"/>
              </a:ext>
            </a:extLst>
          </p:cNvPr>
          <p:cNvPicPr>
            <a:picLocks noChangeAspect="1"/>
          </p:cNvPicPr>
          <p:nvPr/>
        </p:nvPicPr>
        <p:blipFill>
          <a:blip r:embed="rId2"/>
          <a:stretch>
            <a:fillRect/>
          </a:stretch>
        </p:blipFill>
        <p:spPr>
          <a:xfrm>
            <a:off x="10846463" y="6283323"/>
            <a:ext cx="628655" cy="419103"/>
          </a:xfrm>
          <a:prstGeom prst="rect">
            <a:avLst/>
          </a:prstGeom>
        </p:spPr>
      </p:pic>
      <p:pic>
        <p:nvPicPr>
          <p:cNvPr id="4" name="Content Placeholder 3" descr="A group of people sitting at a table&#10;&#10;AI-generated content may be incorrect.">
            <a:extLst>
              <a:ext uri="{FF2B5EF4-FFF2-40B4-BE49-F238E27FC236}">
                <a16:creationId xmlns:a16="http://schemas.microsoft.com/office/drawing/2014/main" id="{29BC53DF-E0A1-1580-F02A-CFE143097DAB}"/>
              </a:ext>
            </a:extLst>
          </p:cNvPr>
          <p:cNvPicPr>
            <a:picLocks noGrp="1" noChangeAspect="1"/>
          </p:cNvPicPr>
          <p:nvPr>
            <p:ph idx="1"/>
          </p:nvPr>
        </p:nvPicPr>
        <p:blipFill>
          <a:blip r:embed="rId3"/>
          <a:stretch>
            <a:fillRect/>
          </a:stretch>
        </p:blipFill>
        <p:spPr>
          <a:xfrm>
            <a:off x="1973943" y="621617"/>
            <a:ext cx="8193313" cy="5800954"/>
          </a:xfrm>
          <a:prstGeom prst="rect">
            <a:avLst/>
          </a:prstGeom>
        </p:spPr>
      </p:pic>
    </p:spTree>
    <p:extLst>
      <p:ext uri="{BB962C8B-B14F-4D97-AF65-F5344CB8AC3E}">
        <p14:creationId xmlns:p14="http://schemas.microsoft.com/office/powerpoint/2010/main" val="2893210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3E675-C139-A3B1-1B1D-D439B2A01E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170D71-9028-A10A-FFEF-4FFAD899D15E}"/>
              </a:ext>
            </a:extLst>
          </p:cNvPr>
          <p:cNvSpPr>
            <a:spLocks noGrp="1"/>
          </p:cNvSpPr>
          <p:nvPr>
            <p:ph type="title"/>
          </p:nvPr>
        </p:nvSpPr>
        <p:spPr/>
        <p:txBody>
          <a:bodyPr/>
          <a:lstStyle/>
          <a:p>
            <a:r>
              <a:rPr lang="en-GB" dirty="0"/>
              <a:t>WHY PEOPLE DECIDE NOT TO GIVE</a:t>
            </a:r>
          </a:p>
        </p:txBody>
      </p:sp>
      <p:pic>
        <p:nvPicPr>
          <p:cNvPr id="5" name="Picture 4">
            <a:extLst>
              <a:ext uri="{FF2B5EF4-FFF2-40B4-BE49-F238E27FC236}">
                <a16:creationId xmlns:a16="http://schemas.microsoft.com/office/drawing/2014/main" id="{36454ACC-DBCB-CD40-706A-B6DD16A935E2}"/>
              </a:ext>
            </a:extLst>
          </p:cNvPr>
          <p:cNvPicPr>
            <a:picLocks noChangeAspect="1"/>
          </p:cNvPicPr>
          <p:nvPr/>
        </p:nvPicPr>
        <p:blipFill>
          <a:blip r:embed="rId2"/>
          <a:stretch>
            <a:fillRect/>
          </a:stretch>
        </p:blipFill>
        <p:spPr>
          <a:xfrm>
            <a:off x="10846463" y="6283323"/>
            <a:ext cx="628655" cy="419103"/>
          </a:xfrm>
          <a:prstGeom prst="rect">
            <a:avLst/>
          </a:prstGeom>
        </p:spPr>
      </p:pic>
      <p:pic>
        <p:nvPicPr>
          <p:cNvPr id="4" name="Content Placeholder 3" descr="A screenshot of a graph&#10;&#10;AI-generated content may be incorrect.">
            <a:extLst>
              <a:ext uri="{FF2B5EF4-FFF2-40B4-BE49-F238E27FC236}">
                <a16:creationId xmlns:a16="http://schemas.microsoft.com/office/drawing/2014/main" id="{F7A27C45-132F-1DC6-6A87-9012BB05901C}"/>
              </a:ext>
            </a:extLst>
          </p:cNvPr>
          <p:cNvPicPr>
            <a:picLocks noGrp="1"/>
          </p:cNvPicPr>
          <p:nvPr>
            <p:ph idx="1"/>
          </p:nvPr>
        </p:nvPicPr>
        <p:blipFill>
          <a:blip r:embed="rId3"/>
          <a:stretch>
            <a:fillRect/>
          </a:stretch>
        </p:blipFill>
        <p:spPr>
          <a:xfrm>
            <a:off x="2605314" y="1313544"/>
            <a:ext cx="6480629" cy="4969779"/>
          </a:xfrm>
          <a:prstGeom prst="rect">
            <a:avLst/>
          </a:prstGeom>
        </p:spPr>
      </p:pic>
    </p:spTree>
    <p:extLst>
      <p:ext uri="{BB962C8B-B14F-4D97-AF65-F5344CB8AC3E}">
        <p14:creationId xmlns:p14="http://schemas.microsoft.com/office/powerpoint/2010/main" val="294844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07930-56E1-029F-5A89-4F01A0B2C8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DADBB-4918-F26E-E306-DD20F4C64A48}"/>
              </a:ext>
            </a:extLst>
          </p:cNvPr>
          <p:cNvSpPr>
            <a:spLocks noGrp="1"/>
          </p:cNvSpPr>
          <p:nvPr>
            <p:ph type="title"/>
          </p:nvPr>
        </p:nvSpPr>
        <p:spPr/>
        <p:txBody>
          <a:bodyPr/>
          <a:lstStyle/>
          <a:p>
            <a:r>
              <a:rPr lang="en-GB" dirty="0"/>
              <a:t>TRUST DRIVES INCOME</a:t>
            </a:r>
          </a:p>
        </p:txBody>
      </p:sp>
      <p:pic>
        <p:nvPicPr>
          <p:cNvPr id="5" name="Picture 4">
            <a:extLst>
              <a:ext uri="{FF2B5EF4-FFF2-40B4-BE49-F238E27FC236}">
                <a16:creationId xmlns:a16="http://schemas.microsoft.com/office/drawing/2014/main" id="{2CEE05D9-4DA2-1007-DC05-EE6CF4B77AED}"/>
              </a:ext>
            </a:extLst>
          </p:cNvPr>
          <p:cNvPicPr>
            <a:picLocks noChangeAspect="1"/>
          </p:cNvPicPr>
          <p:nvPr/>
        </p:nvPicPr>
        <p:blipFill>
          <a:blip r:embed="rId2"/>
          <a:stretch>
            <a:fillRect/>
          </a:stretch>
        </p:blipFill>
        <p:spPr>
          <a:xfrm>
            <a:off x="10846463" y="6283323"/>
            <a:ext cx="628655" cy="419103"/>
          </a:xfrm>
          <a:prstGeom prst="rect">
            <a:avLst/>
          </a:prstGeom>
        </p:spPr>
      </p:pic>
      <p:pic>
        <p:nvPicPr>
          <p:cNvPr id="4" name="Content Placeholder 3" descr="A screenshot of a website&#10;&#10;AI-generated content may be incorrect.">
            <a:extLst>
              <a:ext uri="{FF2B5EF4-FFF2-40B4-BE49-F238E27FC236}">
                <a16:creationId xmlns:a16="http://schemas.microsoft.com/office/drawing/2014/main" id="{9199628E-682F-62AD-2B4C-C772CE2AD90B}"/>
              </a:ext>
            </a:extLst>
          </p:cNvPr>
          <p:cNvPicPr>
            <a:picLocks noGrp="1"/>
          </p:cNvPicPr>
          <p:nvPr>
            <p:ph idx="1"/>
          </p:nvPr>
        </p:nvPicPr>
        <p:blipFill>
          <a:blip r:embed="rId3"/>
          <a:stretch>
            <a:fillRect/>
          </a:stretch>
        </p:blipFill>
        <p:spPr>
          <a:xfrm>
            <a:off x="2336800" y="1262742"/>
            <a:ext cx="6662055" cy="5138058"/>
          </a:xfrm>
          <a:prstGeom prst="rect">
            <a:avLst/>
          </a:prstGeom>
        </p:spPr>
      </p:pic>
    </p:spTree>
    <p:extLst>
      <p:ext uri="{BB962C8B-B14F-4D97-AF65-F5344CB8AC3E}">
        <p14:creationId xmlns:p14="http://schemas.microsoft.com/office/powerpoint/2010/main" val="2588619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738FF-E25C-ED29-05A1-0770ABDBF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3204EF-F27E-73F6-563A-4FFCBD77A4C2}"/>
              </a:ext>
            </a:extLst>
          </p:cNvPr>
          <p:cNvSpPr>
            <a:spLocks noGrp="1"/>
          </p:cNvSpPr>
          <p:nvPr>
            <p:ph type="title"/>
          </p:nvPr>
        </p:nvSpPr>
        <p:spPr/>
        <p:txBody>
          <a:bodyPr/>
          <a:lstStyle/>
          <a:p>
            <a:r>
              <a:rPr lang="en-GB" dirty="0"/>
              <a:t>GIVING IS UNPREDICTABLE</a:t>
            </a:r>
          </a:p>
        </p:txBody>
      </p:sp>
      <p:pic>
        <p:nvPicPr>
          <p:cNvPr id="5" name="Picture 4">
            <a:extLst>
              <a:ext uri="{FF2B5EF4-FFF2-40B4-BE49-F238E27FC236}">
                <a16:creationId xmlns:a16="http://schemas.microsoft.com/office/drawing/2014/main" id="{84E7C25E-CFD6-E40D-69BD-285C145302F1}"/>
              </a:ext>
            </a:extLst>
          </p:cNvPr>
          <p:cNvPicPr>
            <a:picLocks noChangeAspect="1"/>
          </p:cNvPicPr>
          <p:nvPr/>
        </p:nvPicPr>
        <p:blipFill>
          <a:blip r:embed="rId2"/>
          <a:stretch>
            <a:fillRect/>
          </a:stretch>
        </p:blipFill>
        <p:spPr>
          <a:xfrm>
            <a:off x="10846463" y="6283323"/>
            <a:ext cx="628655" cy="419103"/>
          </a:xfrm>
          <a:prstGeom prst="rect">
            <a:avLst/>
          </a:prstGeom>
        </p:spPr>
      </p:pic>
      <p:pic>
        <p:nvPicPr>
          <p:cNvPr id="4" name="Content Placeholder 3" descr="A screenshot of a computer screen&#10;&#10;AI-generated content may be incorrect.">
            <a:extLst>
              <a:ext uri="{FF2B5EF4-FFF2-40B4-BE49-F238E27FC236}">
                <a16:creationId xmlns:a16="http://schemas.microsoft.com/office/drawing/2014/main" id="{B2246054-0559-F9E7-C736-AC38002959B9}"/>
              </a:ext>
            </a:extLst>
          </p:cNvPr>
          <p:cNvPicPr>
            <a:picLocks noGrp="1"/>
          </p:cNvPicPr>
          <p:nvPr>
            <p:ph idx="1"/>
          </p:nvPr>
        </p:nvPicPr>
        <p:blipFill>
          <a:blip r:embed="rId3"/>
          <a:stretch>
            <a:fillRect/>
          </a:stretch>
        </p:blipFill>
        <p:spPr>
          <a:xfrm>
            <a:off x="2416371" y="1371599"/>
            <a:ext cx="7359257" cy="4798106"/>
          </a:xfrm>
          <a:prstGeom prst="rect">
            <a:avLst/>
          </a:prstGeom>
        </p:spPr>
      </p:pic>
    </p:spTree>
    <p:extLst>
      <p:ext uri="{BB962C8B-B14F-4D97-AF65-F5344CB8AC3E}">
        <p14:creationId xmlns:p14="http://schemas.microsoft.com/office/powerpoint/2010/main" val="1599179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6D361-97D9-3B3B-7619-5BEE52D14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7FF38-6179-F333-303D-29ADCBC64381}"/>
              </a:ext>
            </a:extLst>
          </p:cNvPr>
          <p:cNvSpPr>
            <a:spLocks noGrp="1"/>
          </p:cNvSpPr>
          <p:nvPr>
            <p:ph type="title"/>
          </p:nvPr>
        </p:nvSpPr>
        <p:spPr/>
        <p:txBody>
          <a:bodyPr/>
          <a:lstStyle/>
          <a:p>
            <a:r>
              <a:rPr lang="en-GB" dirty="0"/>
              <a:t>GIFT AID</a:t>
            </a:r>
          </a:p>
        </p:txBody>
      </p:sp>
      <p:pic>
        <p:nvPicPr>
          <p:cNvPr id="6" name="Content Placeholder 5">
            <a:extLst>
              <a:ext uri="{FF2B5EF4-FFF2-40B4-BE49-F238E27FC236}">
                <a16:creationId xmlns:a16="http://schemas.microsoft.com/office/drawing/2014/main" id="{897AFB3F-7579-992D-6402-51DC8BC75C0A}"/>
              </a:ext>
            </a:extLst>
          </p:cNvPr>
          <p:cNvPicPr>
            <a:picLocks noGrp="1" noChangeAspect="1"/>
          </p:cNvPicPr>
          <p:nvPr>
            <p:ph idx="1"/>
          </p:nvPr>
        </p:nvPicPr>
        <p:blipFill>
          <a:blip r:embed="rId2"/>
          <a:stretch>
            <a:fillRect/>
          </a:stretch>
        </p:blipFill>
        <p:spPr>
          <a:xfrm>
            <a:off x="1886857" y="1690688"/>
            <a:ext cx="7561943" cy="3882797"/>
          </a:xfrm>
          <a:prstGeom prst="rect">
            <a:avLst/>
          </a:prstGeom>
        </p:spPr>
      </p:pic>
      <p:pic>
        <p:nvPicPr>
          <p:cNvPr id="5" name="Picture 4">
            <a:extLst>
              <a:ext uri="{FF2B5EF4-FFF2-40B4-BE49-F238E27FC236}">
                <a16:creationId xmlns:a16="http://schemas.microsoft.com/office/drawing/2014/main" id="{F18A10E0-D631-D8AC-9290-B9BEBB811E99}"/>
              </a:ext>
            </a:extLst>
          </p:cNvPr>
          <p:cNvPicPr>
            <a:picLocks noChangeAspect="1"/>
          </p:cNvPicPr>
          <p:nvPr/>
        </p:nvPicPr>
        <p:blipFill>
          <a:blip r:embed="rId3"/>
          <a:stretch>
            <a:fillRect/>
          </a:stretch>
        </p:blipFill>
        <p:spPr>
          <a:xfrm>
            <a:off x="10846463" y="6283323"/>
            <a:ext cx="628655" cy="419103"/>
          </a:xfrm>
          <a:prstGeom prst="rect">
            <a:avLst/>
          </a:prstGeom>
        </p:spPr>
      </p:pic>
    </p:spTree>
    <p:extLst>
      <p:ext uri="{BB962C8B-B14F-4D97-AF65-F5344CB8AC3E}">
        <p14:creationId xmlns:p14="http://schemas.microsoft.com/office/powerpoint/2010/main" val="3584424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4305B-9235-FEA1-7D9C-4F624D42BC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854EFE-C2F8-9137-EE11-077B07BCCC03}"/>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ABC8714F-1919-DF45-DECD-AED31AB60BDF}"/>
              </a:ext>
            </a:extLst>
          </p:cNvPr>
          <p:cNvPicPr>
            <a:picLocks noChangeAspect="1"/>
          </p:cNvPicPr>
          <p:nvPr/>
        </p:nvPicPr>
        <p:blipFill>
          <a:blip r:embed="rId2"/>
          <a:stretch>
            <a:fillRect/>
          </a:stretch>
        </p:blipFill>
        <p:spPr>
          <a:xfrm>
            <a:off x="10846463" y="6283323"/>
            <a:ext cx="628655" cy="419103"/>
          </a:xfrm>
          <a:prstGeom prst="rect">
            <a:avLst/>
          </a:prstGeom>
        </p:spPr>
      </p:pic>
      <p:pic>
        <p:nvPicPr>
          <p:cNvPr id="4" name="Content Placeholder 3" descr="A group of colorful rectangular boxes with text&#10;&#10;AI-generated content may be incorrect.">
            <a:extLst>
              <a:ext uri="{FF2B5EF4-FFF2-40B4-BE49-F238E27FC236}">
                <a16:creationId xmlns:a16="http://schemas.microsoft.com/office/drawing/2014/main" id="{BB91C03B-2BFD-D910-2274-40A3197474D5}"/>
              </a:ext>
            </a:extLst>
          </p:cNvPr>
          <p:cNvPicPr>
            <a:picLocks noGrp="1"/>
          </p:cNvPicPr>
          <p:nvPr>
            <p:ph idx="1"/>
          </p:nvPr>
        </p:nvPicPr>
        <p:blipFill>
          <a:blip r:embed="rId3"/>
          <a:stretch>
            <a:fillRect/>
          </a:stretch>
        </p:blipFill>
        <p:spPr>
          <a:xfrm>
            <a:off x="1531258" y="428171"/>
            <a:ext cx="9315206" cy="5855152"/>
          </a:xfrm>
          <a:prstGeom prst="rect">
            <a:avLst/>
          </a:prstGeom>
        </p:spPr>
      </p:pic>
    </p:spTree>
    <p:extLst>
      <p:ext uri="{BB962C8B-B14F-4D97-AF65-F5344CB8AC3E}">
        <p14:creationId xmlns:p14="http://schemas.microsoft.com/office/powerpoint/2010/main" val="972348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B3C44-8FB4-8B6D-EA43-19C30EEE4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95B36E-3D05-7C14-EFBF-6BD805D58A64}"/>
              </a:ext>
            </a:extLst>
          </p:cNvPr>
          <p:cNvSpPr>
            <a:spLocks noGrp="1"/>
          </p:cNvSpPr>
          <p:nvPr>
            <p:ph type="title"/>
          </p:nvPr>
        </p:nvSpPr>
        <p:spPr/>
        <p:txBody>
          <a:bodyPr/>
          <a:lstStyle/>
          <a:p>
            <a:endParaRPr lang="en-GB"/>
          </a:p>
        </p:txBody>
      </p:sp>
      <p:pic>
        <p:nvPicPr>
          <p:cNvPr id="6" name="Content Placeholder 5">
            <a:extLst>
              <a:ext uri="{FF2B5EF4-FFF2-40B4-BE49-F238E27FC236}">
                <a16:creationId xmlns:a16="http://schemas.microsoft.com/office/drawing/2014/main" id="{A8A6EEEB-F2A2-4E33-BCD2-F680E26127EA}"/>
              </a:ext>
            </a:extLst>
          </p:cNvPr>
          <p:cNvPicPr>
            <a:picLocks noGrp="1" noChangeAspect="1"/>
          </p:cNvPicPr>
          <p:nvPr>
            <p:ph idx="1"/>
          </p:nvPr>
        </p:nvPicPr>
        <p:blipFill>
          <a:blip r:embed="rId2"/>
          <a:stretch>
            <a:fillRect/>
          </a:stretch>
        </p:blipFill>
        <p:spPr>
          <a:xfrm>
            <a:off x="247369" y="177900"/>
            <a:ext cx="7834123" cy="5968900"/>
          </a:xfrm>
          <a:prstGeom prst="rect">
            <a:avLst/>
          </a:prstGeom>
        </p:spPr>
      </p:pic>
      <p:pic>
        <p:nvPicPr>
          <p:cNvPr id="5" name="Picture 4">
            <a:extLst>
              <a:ext uri="{FF2B5EF4-FFF2-40B4-BE49-F238E27FC236}">
                <a16:creationId xmlns:a16="http://schemas.microsoft.com/office/drawing/2014/main" id="{115119DE-D858-04E4-3780-DDBAA290CF9D}"/>
              </a:ext>
            </a:extLst>
          </p:cNvPr>
          <p:cNvPicPr>
            <a:picLocks noChangeAspect="1"/>
          </p:cNvPicPr>
          <p:nvPr/>
        </p:nvPicPr>
        <p:blipFill>
          <a:blip r:embed="rId3"/>
          <a:stretch>
            <a:fillRect/>
          </a:stretch>
        </p:blipFill>
        <p:spPr>
          <a:xfrm>
            <a:off x="10846463" y="6283323"/>
            <a:ext cx="628655" cy="419103"/>
          </a:xfrm>
          <a:prstGeom prst="rect">
            <a:avLst/>
          </a:prstGeom>
        </p:spPr>
      </p:pic>
      <p:pic>
        <p:nvPicPr>
          <p:cNvPr id="8" name="Picture 7">
            <a:extLst>
              <a:ext uri="{FF2B5EF4-FFF2-40B4-BE49-F238E27FC236}">
                <a16:creationId xmlns:a16="http://schemas.microsoft.com/office/drawing/2014/main" id="{7B09F921-CD14-12AD-2902-7F9F17895B78}"/>
              </a:ext>
            </a:extLst>
          </p:cNvPr>
          <p:cNvPicPr>
            <a:picLocks noChangeAspect="1"/>
          </p:cNvPicPr>
          <p:nvPr/>
        </p:nvPicPr>
        <p:blipFill>
          <a:blip r:embed="rId4"/>
          <a:stretch>
            <a:fillRect/>
          </a:stretch>
        </p:blipFill>
        <p:spPr>
          <a:xfrm>
            <a:off x="8093445" y="177900"/>
            <a:ext cx="3851186" cy="2230551"/>
          </a:xfrm>
          <a:prstGeom prst="rect">
            <a:avLst/>
          </a:prstGeom>
        </p:spPr>
      </p:pic>
    </p:spTree>
    <p:extLst>
      <p:ext uri="{BB962C8B-B14F-4D97-AF65-F5344CB8AC3E}">
        <p14:creationId xmlns:p14="http://schemas.microsoft.com/office/powerpoint/2010/main" val="1000163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542F87-2E41-3A06-086D-D571D82E29D4}"/>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70F0F8F-283F-0413-EA27-C76D443CF018}"/>
              </a:ext>
            </a:extLst>
          </p:cNvPr>
          <p:cNvPicPr>
            <a:picLocks noGrp="1" noChangeAspect="1"/>
          </p:cNvPicPr>
          <p:nvPr>
            <p:ph idx="1"/>
          </p:nvPr>
        </p:nvPicPr>
        <p:blipFill>
          <a:blip r:embed="rId2"/>
          <a:srcRect t="9570" r="-2" b="10401"/>
          <a:stretch>
            <a:fillRect/>
          </a:stretch>
        </p:blipFill>
        <p:spPr>
          <a:xfrm>
            <a:off x="376693" y="294165"/>
            <a:ext cx="7831136" cy="5692978"/>
          </a:xfrm>
          <a:prstGeom prst="rect">
            <a:avLst/>
          </a:prstGeom>
        </p:spPr>
      </p:pic>
      <p:pic>
        <p:nvPicPr>
          <p:cNvPr id="5" name="Picture 4">
            <a:extLst>
              <a:ext uri="{FF2B5EF4-FFF2-40B4-BE49-F238E27FC236}">
                <a16:creationId xmlns:a16="http://schemas.microsoft.com/office/drawing/2014/main" id="{B2C862FC-6B77-FB2D-A462-69EA8996C83B}"/>
              </a:ext>
            </a:extLst>
          </p:cNvPr>
          <p:cNvPicPr>
            <a:picLocks noChangeAspect="1"/>
          </p:cNvPicPr>
          <p:nvPr/>
        </p:nvPicPr>
        <p:blipFill>
          <a:blip r:embed="rId3"/>
          <a:stretch>
            <a:fillRect/>
          </a:stretch>
        </p:blipFill>
        <p:spPr>
          <a:xfrm>
            <a:off x="10846463" y="6283323"/>
            <a:ext cx="628655" cy="419103"/>
          </a:xfrm>
          <a:prstGeom prst="rect">
            <a:avLst/>
          </a:prstGeom>
        </p:spPr>
      </p:pic>
      <p:pic>
        <p:nvPicPr>
          <p:cNvPr id="8" name="Picture 7">
            <a:extLst>
              <a:ext uri="{FF2B5EF4-FFF2-40B4-BE49-F238E27FC236}">
                <a16:creationId xmlns:a16="http://schemas.microsoft.com/office/drawing/2014/main" id="{C1A50C0B-EC0A-57B3-8D2B-F81D20EC8729}"/>
              </a:ext>
            </a:extLst>
          </p:cNvPr>
          <p:cNvPicPr>
            <a:picLocks noChangeAspect="1"/>
          </p:cNvPicPr>
          <p:nvPr/>
        </p:nvPicPr>
        <p:blipFill>
          <a:blip r:embed="rId4"/>
          <a:stretch>
            <a:fillRect/>
          </a:stretch>
        </p:blipFill>
        <p:spPr>
          <a:xfrm>
            <a:off x="8271647" y="236107"/>
            <a:ext cx="3772808" cy="2231321"/>
          </a:xfrm>
          <a:prstGeom prst="rect">
            <a:avLst/>
          </a:prstGeom>
        </p:spPr>
      </p:pic>
    </p:spTree>
    <p:extLst>
      <p:ext uri="{BB962C8B-B14F-4D97-AF65-F5344CB8AC3E}">
        <p14:creationId xmlns:p14="http://schemas.microsoft.com/office/powerpoint/2010/main" val="3949072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EA6E1-7614-1E8D-CD7F-8B292C9209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C79B6F-526D-ED1D-BFA1-AE7B01B0164C}"/>
              </a:ext>
            </a:extLst>
          </p:cNvPr>
          <p:cNvSpPr>
            <a:spLocks noGrp="1"/>
          </p:cNvSpPr>
          <p:nvPr>
            <p:ph type="title"/>
          </p:nvPr>
        </p:nvSpPr>
        <p:spPr/>
        <p:txBody>
          <a:bodyPr/>
          <a:lstStyle/>
          <a:p>
            <a:endParaRPr lang="en-GB"/>
          </a:p>
        </p:txBody>
      </p:sp>
      <p:pic>
        <p:nvPicPr>
          <p:cNvPr id="6" name="Content Placeholder 5">
            <a:extLst>
              <a:ext uri="{FF2B5EF4-FFF2-40B4-BE49-F238E27FC236}">
                <a16:creationId xmlns:a16="http://schemas.microsoft.com/office/drawing/2014/main" id="{A19E50E2-E5DC-BD0F-6A26-DD0F4DCB0780}"/>
              </a:ext>
            </a:extLst>
          </p:cNvPr>
          <p:cNvPicPr>
            <a:picLocks noGrp="1" noChangeAspect="1"/>
          </p:cNvPicPr>
          <p:nvPr>
            <p:ph idx="1"/>
          </p:nvPr>
        </p:nvPicPr>
        <p:blipFill>
          <a:blip r:embed="rId2"/>
          <a:stretch>
            <a:fillRect/>
          </a:stretch>
        </p:blipFill>
        <p:spPr>
          <a:xfrm>
            <a:off x="296306" y="364899"/>
            <a:ext cx="7835596" cy="5685518"/>
          </a:xfrm>
          <a:prstGeom prst="rect">
            <a:avLst/>
          </a:prstGeom>
        </p:spPr>
      </p:pic>
      <p:pic>
        <p:nvPicPr>
          <p:cNvPr id="5" name="Picture 4">
            <a:extLst>
              <a:ext uri="{FF2B5EF4-FFF2-40B4-BE49-F238E27FC236}">
                <a16:creationId xmlns:a16="http://schemas.microsoft.com/office/drawing/2014/main" id="{58ADA868-24FF-C0C9-91EE-21CD2BEA9FE7}"/>
              </a:ext>
            </a:extLst>
          </p:cNvPr>
          <p:cNvPicPr>
            <a:picLocks noChangeAspect="1"/>
          </p:cNvPicPr>
          <p:nvPr/>
        </p:nvPicPr>
        <p:blipFill>
          <a:blip r:embed="rId3"/>
          <a:stretch>
            <a:fillRect/>
          </a:stretch>
        </p:blipFill>
        <p:spPr>
          <a:xfrm>
            <a:off x="10846463" y="6283323"/>
            <a:ext cx="628655" cy="419103"/>
          </a:xfrm>
          <a:prstGeom prst="rect">
            <a:avLst/>
          </a:prstGeom>
        </p:spPr>
      </p:pic>
      <p:pic>
        <p:nvPicPr>
          <p:cNvPr id="8" name="Picture 7">
            <a:extLst>
              <a:ext uri="{FF2B5EF4-FFF2-40B4-BE49-F238E27FC236}">
                <a16:creationId xmlns:a16="http://schemas.microsoft.com/office/drawing/2014/main" id="{82278F7F-D70A-A5E4-36FE-E83FA0658050}"/>
              </a:ext>
            </a:extLst>
          </p:cNvPr>
          <p:cNvPicPr>
            <a:picLocks noChangeAspect="1"/>
          </p:cNvPicPr>
          <p:nvPr/>
        </p:nvPicPr>
        <p:blipFill>
          <a:blip r:embed="rId4"/>
          <a:stretch>
            <a:fillRect/>
          </a:stretch>
        </p:blipFill>
        <p:spPr>
          <a:xfrm>
            <a:off x="8131902" y="365125"/>
            <a:ext cx="3817499" cy="2196134"/>
          </a:xfrm>
          <a:prstGeom prst="rect">
            <a:avLst/>
          </a:prstGeom>
        </p:spPr>
      </p:pic>
    </p:spTree>
    <p:extLst>
      <p:ext uri="{BB962C8B-B14F-4D97-AF65-F5344CB8AC3E}">
        <p14:creationId xmlns:p14="http://schemas.microsoft.com/office/powerpoint/2010/main" val="2670832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67E2-BC55-0391-7345-52C3416322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9F83A7-67B6-7C02-27CA-007D5B294F99}"/>
              </a:ext>
            </a:extLst>
          </p:cNvPr>
          <p:cNvSpPr>
            <a:spLocks noGrp="1"/>
          </p:cNvSpPr>
          <p:nvPr>
            <p:ph type="title"/>
          </p:nvPr>
        </p:nvSpPr>
        <p:spPr/>
        <p:txBody>
          <a:bodyPr/>
          <a:lstStyle/>
          <a:p>
            <a:endParaRPr lang="en-GB"/>
          </a:p>
        </p:txBody>
      </p:sp>
      <p:pic>
        <p:nvPicPr>
          <p:cNvPr id="6" name="Content Placeholder 5">
            <a:extLst>
              <a:ext uri="{FF2B5EF4-FFF2-40B4-BE49-F238E27FC236}">
                <a16:creationId xmlns:a16="http://schemas.microsoft.com/office/drawing/2014/main" id="{3F70E7B4-169F-875A-EC19-2A097E8ACFA0}"/>
              </a:ext>
            </a:extLst>
          </p:cNvPr>
          <p:cNvPicPr>
            <a:picLocks noGrp="1" noChangeAspect="1"/>
          </p:cNvPicPr>
          <p:nvPr>
            <p:ph idx="1"/>
          </p:nvPr>
        </p:nvPicPr>
        <p:blipFill>
          <a:blip r:embed="rId2"/>
          <a:stretch>
            <a:fillRect/>
          </a:stretch>
        </p:blipFill>
        <p:spPr>
          <a:xfrm>
            <a:off x="241414" y="365125"/>
            <a:ext cx="7938907" cy="5690722"/>
          </a:xfrm>
          <a:prstGeom prst="rect">
            <a:avLst/>
          </a:prstGeom>
        </p:spPr>
      </p:pic>
      <p:pic>
        <p:nvPicPr>
          <p:cNvPr id="5" name="Picture 4">
            <a:extLst>
              <a:ext uri="{FF2B5EF4-FFF2-40B4-BE49-F238E27FC236}">
                <a16:creationId xmlns:a16="http://schemas.microsoft.com/office/drawing/2014/main" id="{27ABA179-6A90-D0F9-FDFB-5DEAE288506B}"/>
              </a:ext>
            </a:extLst>
          </p:cNvPr>
          <p:cNvPicPr>
            <a:picLocks noChangeAspect="1"/>
          </p:cNvPicPr>
          <p:nvPr/>
        </p:nvPicPr>
        <p:blipFill>
          <a:blip r:embed="rId3"/>
          <a:stretch>
            <a:fillRect/>
          </a:stretch>
        </p:blipFill>
        <p:spPr>
          <a:xfrm>
            <a:off x="10846463" y="6283323"/>
            <a:ext cx="628655" cy="419103"/>
          </a:xfrm>
          <a:prstGeom prst="rect">
            <a:avLst/>
          </a:prstGeom>
        </p:spPr>
      </p:pic>
      <p:pic>
        <p:nvPicPr>
          <p:cNvPr id="8" name="Picture 7">
            <a:extLst>
              <a:ext uri="{FF2B5EF4-FFF2-40B4-BE49-F238E27FC236}">
                <a16:creationId xmlns:a16="http://schemas.microsoft.com/office/drawing/2014/main" id="{97EF0487-B5E8-3C88-CFDD-FA02704598C0}"/>
              </a:ext>
            </a:extLst>
          </p:cNvPr>
          <p:cNvPicPr>
            <a:picLocks noChangeAspect="1"/>
          </p:cNvPicPr>
          <p:nvPr/>
        </p:nvPicPr>
        <p:blipFill>
          <a:blip r:embed="rId4"/>
          <a:stretch>
            <a:fillRect/>
          </a:stretch>
        </p:blipFill>
        <p:spPr>
          <a:xfrm>
            <a:off x="8255255" y="325789"/>
            <a:ext cx="3396870" cy="1946521"/>
          </a:xfrm>
          <a:prstGeom prst="rect">
            <a:avLst/>
          </a:prstGeom>
        </p:spPr>
      </p:pic>
    </p:spTree>
    <p:extLst>
      <p:ext uri="{BB962C8B-B14F-4D97-AF65-F5344CB8AC3E}">
        <p14:creationId xmlns:p14="http://schemas.microsoft.com/office/powerpoint/2010/main" val="3855975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86AE1E18-AD99-52A8-D011-110316E29B49}"/>
              </a:ext>
            </a:extLst>
          </p:cNvPr>
          <p:cNvSpPr>
            <a:spLocks noGrp="1"/>
          </p:cNvSpPr>
          <p:nvPr>
            <p:ph type="body" sz="quarter" idx="17"/>
          </p:nvPr>
        </p:nvSpPr>
        <p:spPr>
          <a:xfrm>
            <a:off x="468489" y="1585737"/>
            <a:ext cx="10974827" cy="214313"/>
          </a:xfrm>
        </p:spPr>
        <p:txBody>
          <a:bodyPr/>
          <a:lstStyle/>
          <a:p>
            <a:pPr>
              <a:lnSpc>
                <a:spcPct val="100000"/>
              </a:lnSpc>
            </a:pPr>
            <a:r>
              <a:rPr lang="en-GB" cap="none" dirty="0">
                <a:latin typeface="Georgia" panose="02040502050405020303" pitchFamily="18" charset="0"/>
              </a:rPr>
              <a:t>Supporting you with your finances, the CAF Group offers a range of financial services to help your charity have a bigger impact. This summary is aimed at providing an overview of these entities, their regulators, remits and products. </a:t>
            </a:r>
          </a:p>
        </p:txBody>
      </p:sp>
      <p:sp>
        <p:nvSpPr>
          <p:cNvPr id="3" name="Text Placeholder 2">
            <a:extLst>
              <a:ext uri="{FF2B5EF4-FFF2-40B4-BE49-F238E27FC236}">
                <a16:creationId xmlns:a16="http://schemas.microsoft.com/office/drawing/2014/main" id="{8FE671C2-DA9F-7E63-D3F4-127EBF0236AF}"/>
              </a:ext>
            </a:extLst>
          </p:cNvPr>
          <p:cNvSpPr>
            <a:spLocks noGrp="1"/>
          </p:cNvSpPr>
          <p:nvPr>
            <p:ph type="body" sz="quarter" idx="18"/>
          </p:nvPr>
        </p:nvSpPr>
        <p:spPr>
          <a:xfrm>
            <a:off x="468489" y="958851"/>
            <a:ext cx="6456094" cy="565150"/>
          </a:xfrm>
        </p:spPr>
        <p:txBody>
          <a:bodyPr>
            <a:normAutofit fontScale="92500"/>
          </a:bodyPr>
          <a:lstStyle/>
          <a:p>
            <a:r>
              <a:rPr lang="en-US" dirty="0"/>
              <a:t>CAF Charity Services – Our family of entities</a:t>
            </a:r>
          </a:p>
        </p:txBody>
      </p:sp>
      <p:sp>
        <p:nvSpPr>
          <p:cNvPr id="14" name="Text Placeholder 13">
            <a:extLst>
              <a:ext uri="{FF2B5EF4-FFF2-40B4-BE49-F238E27FC236}">
                <a16:creationId xmlns:a16="http://schemas.microsoft.com/office/drawing/2014/main" id="{448EE154-3F0B-56BF-73E8-143F1A017079}"/>
              </a:ext>
            </a:extLst>
          </p:cNvPr>
          <p:cNvSpPr>
            <a:spLocks noGrp="1"/>
          </p:cNvSpPr>
          <p:nvPr>
            <p:ph type="body" sz="quarter" idx="21"/>
          </p:nvPr>
        </p:nvSpPr>
        <p:spPr/>
        <p:txBody>
          <a:bodyPr>
            <a:normAutofit fontScale="92500"/>
          </a:bodyPr>
          <a:lstStyle/>
          <a:p>
            <a:pPr marL="171450" indent="-171450">
              <a:buFont typeface="Arial" panose="020B0604020202020204" pitchFamily="34" charset="0"/>
              <a:buChar char="•"/>
            </a:pPr>
            <a:r>
              <a:rPr lang="en-GB" sz="800" dirty="0"/>
              <a:t>Parent organisation</a:t>
            </a:r>
          </a:p>
          <a:p>
            <a:pPr marL="171450" indent="-171450">
              <a:buFont typeface="Arial" panose="020B0604020202020204" pitchFamily="34" charset="0"/>
              <a:buChar char="•"/>
            </a:pPr>
            <a:r>
              <a:rPr lang="en-GB" sz="800" b="1" dirty="0"/>
              <a:t>Aims: To accelerate progress in society towards a fair and sustainable future for all</a:t>
            </a:r>
          </a:p>
          <a:p>
            <a:pPr marL="171450" indent="-171450">
              <a:buFont typeface="Arial" panose="020B0604020202020204" pitchFamily="34" charset="0"/>
              <a:buChar char="•"/>
            </a:pPr>
            <a:r>
              <a:rPr lang="en-GB" sz="800" dirty="0"/>
              <a:t>Regulated by the Charities Commission 268369 and HMRC</a:t>
            </a:r>
          </a:p>
          <a:p>
            <a:pPr marL="171450" indent="-171450">
              <a:buFont typeface="Arial" panose="020B0604020202020204" pitchFamily="34" charset="0"/>
              <a:buChar char="•"/>
            </a:pPr>
            <a:r>
              <a:rPr lang="en-GB" sz="800" dirty="0"/>
              <a:t>Common products:</a:t>
            </a:r>
          </a:p>
          <a:p>
            <a:pPr marL="628650" lvl="1" indent="-171450">
              <a:buFont typeface="Arial" panose="020B0604020202020204" pitchFamily="34" charset="0"/>
              <a:buChar char="•"/>
            </a:pPr>
            <a:r>
              <a:rPr lang="en-GB" sz="800" b="1" dirty="0">
                <a:solidFill>
                  <a:schemeClr val="accent1"/>
                </a:solidFill>
              </a:rPr>
              <a:t>CAF Donate </a:t>
            </a:r>
            <a:r>
              <a:rPr lang="en-GB" sz="800" dirty="0">
                <a:solidFill>
                  <a:schemeClr val="accent1"/>
                </a:solidFill>
              </a:rPr>
              <a:t>– our electronic giving portal</a:t>
            </a:r>
          </a:p>
          <a:p>
            <a:pPr marL="628650" lvl="1" indent="-171450">
              <a:lnSpc>
                <a:spcPct val="120000"/>
              </a:lnSpc>
              <a:buFont typeface="Arial" panose="020B0604020202020204" pitchFamily="34" charset="0"/>
              <a:buChar char="•"/>
            </a:pPr>
            <a:r>
              <a:rPr lang="en-GB" sz="800" b="1" dirty="0">
                <a:solidFill>
                  <a:schemeClr val="accent1"/>
                </a:solidFill>
              </a:rPr>
              <a:t>Venturesome Impact Fund </a:t>
            </a:r>
            <a:r>
              <a:rPr lang="en-GB" sz="800" dirty="0">
                <a:solidFill>
                  <a:schemeClr val="accent1"/>
                </a:solidFill>
              </a:rPr>
              <a:t>–offering non-regulated unsecured lending and blended finance packages (part loan/part grant)</a:t>
            </a:r>
          </a:p>
          <a:p>
            <a:pPr marL="628650" lvl="1" indent="-171450">
              <a:buFont typeface="Arial" panose="020B0604020202020204" pitchFamily="34" charset="0"/>
              <a:buChar char="•"/>
            </a:pPr>
            <a:r>
              <a:rPr lang="en-GB" sz="800" b="1" dirty="0">
                <a:solidFill>
                  <a:schemeClr val="accent1"/>
                </a:solidFill>
              </a:rPr>
              <a:t>CAF Grant Making</a:t>
            </a:r>
          </a:p>
          <a:p>
            <a:pPr marL="628650" lvl="1" indent="-171450">
              <a:buFont typeface="Arial" panose="020B0604020202020204" pitchFamily="34" charset="0"/>
              <a:buChar char="•"/>
            </a:pPr>
            <a:r>
              <a:rPr lang="en-GB" sz="800" b="1" dirty="0">
                <a:solidFill>
                  <a:schemeClr val="accent1"/>
                </a:solidFill>
              </a:rPr>
              <a:t>CAF Advisory</a:t>
            </a:r>
          </a:p>
          <a:p>
            <a:pPr marL="628650" lvl="1" indent="-171450">
              <a:buFont typeface="Arial" panose="020B0604020202020204" pitchFamily="34" charset="0"/>
              <a:buChar char="•"/>
            </a:pPr>
            <a:r>
              <a:rPr lang="en-GB" sz="800" b="1" dirty="0">
                <a:solidFill>
                  <a:schemeClr val="accent1"/>
                </a:solidFill>
              </a:rPr>
              <a:t>CAF Give As You Earn</a:t>
            </a:r>
          </a:p>
          <a:p>
            <a:pPr marL="628650" lvl="1" indent="-171450">
              <a:buFont typeface="Arial" panose="020B0604020202020204" pitchFamily="34" charset="0"/>
              <a:buChar char="•"/>
            </a:pPr>
            <a:r>
              <a:rPr lang="en-GB" sz="800" b="1" dirty="0">
                <a:solidFill>
                  <a:schemeClr val="accent1"/>
                </a:solidFill>
              </a:rPr>
              <a:t>Philanthropy products</a:t>
            </a:r>
          </a:p>
          <a:p>
            <a:pPr marL="628650" lvl="1" indent="-171450">
              <a:buFont typeface="Arial" panose="020B0604020202020204" pitchFamily="34" charset="0"/>
              <a:buChar char="•"/>
            </a:pPr>
            <a:r>
              <a:rPr lang="en-GB" sz="800" b="1" dirty="0">
                <a:solidFill>
                  <a:schemeClr val="accent1"/>
                </a:solidFill>
              </a:rPr>
              <a:t>CAF America – ‘</a:t>
            </a:r>
            <a:r>
              <a:rPr lang="en-GB" sz="800" dirty="0">
                <a:solidFill>
                  <a:schemeClr val="accent1"/>
                </a:solidFill>
              </a:rPr>
              <a:t>Friends Fund’ - a cost-effective way to receive support from US donors</a:t>
            </a:r>
          </a:p>
        </p:txBody>
      </p:sp>
      <p:sp>
        <p:nvSpPr>
          <p:cNvPr id="15" name="Text Placeholder 14">
            <a:extLst>
              <a:ext uri="{FF2B5EF4-FFF2-40B4-BE49-F238E27FC236}">
                <a16:creationId xmlns:a16="http://schemas.microsoft.com/office/drawing/2014/main" id="{C43AEA1F-1D77-0AE6-C686-B8EC85EAFBA5}"/>
              </a:ext>
            </a:extLst>
          </p:cNvPr>
          <p:cNvSpPr>
            <a:spLocks noGrp="1"/>
          </p:cNvSpPr>
          <p:nvPr>
            <p:ph type="body" sz="quarter" idx="22"/>
          </p:nvPr>
        </p:nvSpPr>
        <p:spPr/>
        <p:txBody>
          <a:bodyPr>
            <a:normAutofit fontScale="92500"/>
          </a:bodyPr>
          <a:lstStyle/>
          <a:p>
            <a:pPr marL="171450" indent="-171450">
              <a:lnSpc>
                <a:spcPct val="110000"/>
              </a:lnSpc>
              <a:buFont typeface="Arial" panose="020B0604020202020204" pitchFamily="34" charset="0"/>
              <a:buChar char="•"/>
            </a:pPr>
            <a:r>
              <a:rPr lang="en-GB" dirty="0"/>
              <a:t>Wholly owned subsidiary of the Charities Aid Foundation</a:t>
            </a:r>
          </a:p>
          <a:p>
            <a:pPr marL="171450" indent="-171450">
              <a:lnSpc>
                <a:spcPct val="110000"/>
              </a:lnSpc>
              <a:buFont typeface="Arial" panose="020B0604020202020204" pitchFamily="34" charset="0"/>
              <a:buChar char="•"/>
            </a:pPr>
            <a:r>
              <a:rPr lang="en-GB" b="1" dirty="0"/>
              <a:t>Aims: Banking with a Purpose to support the third sector</a:t>
            </a:r>
          </a:p>
          <a:p>
            <a:pPr marL="171450" indent="-171450">
              <a:lnSpc>
                <a:spcPct val="110000"/>
              </a:lnSpc>
              <a:buFont typeface="Arial" panose="020B0604020202020204" pitchFamily="34" charset="0"/>
              <a:buChar char="•"/>
            </a:pPr>
            <a:r>
              <a:rPr lang="en-GB" dirty="0"/>
              <a:t>CAF Bank Limited is authorised by the Prudential Regulation Authority and regulated by the Financial Conduct Authority and the Prudential Regulation Authority under registration number 204451</a:t>
            </a:r>
          </a:p>
          <a:p>
            <a:pPr marL="171450" indent="-171450">
              <a:lnSpc>
                <a:spcPct val="110000"/>
              </a:lnSpc>
              <a:buFont typeface="Arial" panose="020B0604020202020204" pitchFamily="34" charset="0"/>
              <a:buChar char="•"/>
            </a:pPr>
            <a:r>
              <a:rPr lang="en-GB" dirty="0"/>
              <a:t>Common products:</a:t>
            </a:r>
          </a:p>
          <a:p>
            <a:pPr marL="628650" lvl="1" indent="-171450">
              <a:lnSpc>
                <a:spcPct val="110000"/>
              </a:lnSpc>
              <a:buFont typeface="Arial" panose="020B0604020202020204" pitchFamily="34" charset="0"/>
              <a:buChar char="•"/>
            </a:pPr>
            <a:r>
              <a:rPr lang="en-GB" sz="1000" b="1" dirty="0">
                <a:solidFill>
                  <a:schemeClr val="accent1"/>
                </a:solidFill>
              </a:rPr>
              <a:t>CAF Cash </a:t>
            </a:r>
            <a:r>
              <a:rPr lang="en-GB" sz="1000" dirty="0">
                <a:solidFill>
                  <a:schemeClr val="accent1"/>
                </a:solidFill>
              </a:rPr>
              <a:t>– our everyday current account</a:t>
            </a:r>
          </a:p>
          <a:p>
            <a:pPr marL="628650" lvl="1" indent="-171450">
              <a:lnSpc>
                <a:spcPct val="110000"/>
              </a:lnSpc>
              <a:buFont typeface="Arial" panose="020B0604020202020204" pitchFamily="34" charset="0"/>
              <a:buChar char="•"/>
            </a:pPr>
            <a:r>
              <a:rPr lang="en-GB" sz="1000" b="1" dirty="0">
                <a:solidFill>
                  <a:schemeClr val="accent1"/>
                </a:solidFill>
              </a:rPr>
              <a:t>CAF Gold </a:t>
            </a:r>
            <a:r>
              <a:rPr lang="en-GB" sz="1000" dirty="0">
                <a:solidFill>
                  <a:schemeClr val="accent1"/>
                </a:solidFill>
              </a:rPr>
              <a:t>– our savings account</a:t>
            </a:r>
          </a:p>
          <a:p>
            <a:pPr marL="628650" lvl="1" indent="-171450">
              <a:lnSpc>
                <a:spcPct val="110000"/>
              </a:lnSpc>
              <a:buFont typeface="Arial" panose="020B0604020202020204" pitchFamily="34" charset="0"/>
              <a:buChar char="•"/>
            </a:pPr>
            <a:r>
              <a:rPr lang="en-GB" sz="1000" b="1" dirty="0">
                <a:solidFill>
                  <a:schemeClr val="accent1"/>
                </a:solidFill>
              </a:rPr>
              <a:t>CAF Bank Loans </a:t>
            </a:r>
            <a:r>
              <a:rPr lang="en-GB" sz="1000" dirty="0">
                <a:solidFill>
                  <a:schemeClr val="accent1"/>
                </a:solidFill>
              </a:rPr>
              <a:t>– our non-regulated lending products</a:t>
            </a:r>
          </a:p>
          <a:p>
            <a:pPr marL="628650" lvl="1" indent="-171450">
              <a:lnSpc>
                <a:spcPct val="110000"/>
              </a:lnSpc>
              <a:buFont typeface="Arial" panose="020B0604020202020204" pitchFamily="34" charset="0"/>
              <a:buChar char="•"/>
            </a:pPr>
            <a:r>
              <a:rPr lang="en-GB" sz="1000" b="1" dirty="0">
                <a:solidFill>
                  <a:schemeClr val="accent1"/>
                </a:solidFill>
              </a:rPr>
              <a:t>Business Debit Card</a:t>
            </a:r>
          </a:p>
        </p:txBody>
      </p:sp>
      <p:sp>
        <p:nvSpPr>
          <p:cNvPr id="16" name="Text Placeholder 15">
            <a:extLst>
              <a:ext uri="{FF2B5EF4-FFF2-40B4-BE49-F238E27FC236}">
                <a16:creationId xmlns:a16="http://schemas.microsoft.com/office/drawing/2014/main" id="{E319D39F-F742-6709-2C01-349EBC111993}"/>
              </a:ext>
            </a:extLst>
          </p:cNvPr>
          <p:cNvSpPr>
            <a:spLocks noGrp="1"/>
          </p:cNvSpPr>
          <p:nvPr>
            <p:ph type="body" sz="quarter" idx="23"/>
          </p:nvPr>
        </p:nvSpPr>
        <p:spPr/>
        <p:txBody>
          <a:bodyPr>
            <a:normAutofit/>
          </a:bodyPr>
          <a:lstStyle/>
          <a:p>
            <a:pPr marL="171450" indent="-171450">
              <a:lnSpc>
                <a:spcPct val="120000"/>
              </a:lnSpc>
              <a:buFont typeface="Arial" panose="020B0604020202020204" pitchFamily="34" charset="0"/>
              <a:buChar char="•"/>
            </a:pPr>
            <a:r>
              <a:rPr lang="en-GB" dirty="0"/>
              <a:t>Wholly owned subsidiary of the Charities Aid Foundation</a:t>
            </a:r>
          </a:p>
          <a:p>
            <a:pPr marL="171450" indent="-171450">
              <a:lnSpc>
                <a:spcPct val="120000"/>
              </a:lnSpc>
              <a:buFont typeface="Arial" panose="020B0604020202020204" pitchFamily="34" charset="0"/>
              <a:buChar char="•"/>
            </a:pPr>
            <a:r>
              <a:rPr lang="en-GB" b="1" dirty="0"/>
              <a:t>Aims: Provides charitable investors with access to both savings accounts and longer-term investment options</a:t>
            </a:r>
          </a:p>
          <a:p>
            <a:pPr marL="171450" indent="-171450">
              <a:lnSpc>
                <a:spcPct val="120000"/>
              </a:lnSpc>
              <a:buFont typeface="Arial" panose="020B0604020202020204" pitchFamily="34" charset="0"/>
              <a:buChar char="•"/>
            </a:pPr>
            <a:r>
              <a:rPr lang="en-GB" dirty="0"/>
              <a:t>CAF Financial Solutions Limited (CFSL) is authorised and regulated by the Financial Conduct Authority under registration number 189450</a:t>
            </a:r>
          </a:p>
          <a:p>
            <a:pPr marL="171450" indent="-171450">
              <a:lnSpc>
                <a:spcPct val="120000"/>
              </a:lnSpc>
              <a:buFont typeface="Arial" panose="020B0604020202020204" pitchFamily="34" charset="0"/>
              <a:buChar char="•"/>
            </a:pPr>
            <a:r>
              <a:rPr lang="en-GB" dirty="0"/>
              <a:t>Introductions to a range of services provided by partners including:</a:t>
            </a:r>
          </a:p>
          <a:p>
            <a:pPr marL="628650" lvl="1" indent="-171450">
              <a:lnSpc>
                <a:spcPct val="120000"/>
              </a:lnSpc>
              <a:buFont typeface="Arial" panose="020B0604020202020204" pitchFamily="34" charset="0"/>
              <a:buChar char="•"/>
            </a:pPr>
            <a:r>
              <a:rPr lang="en-GB" sz="1000" b="1" dirty="0">
                <a:solidFill>
                  <a:schemeClr val="accent1"/>
                </a:solidFill>
              </a:rPr>
              <a:t>CAF Charity Deposit Platform</a:t>
            </a:r>
          </a:p>
          <a:p>
            <a:pPr marL="628650" lvl="1" indent="-171450">
              <a:lnSpc>
                <a:spcPct val="120000"/>
              </a:lnSpc>
              <a:buFont typeface="Arial" panose="020B0604020202020204" pitchFamily="34" charset="0"/>
              <a:buChar char="•"/>
            </a:pPr>
            <a:r>
              <a:rPr lang="en-GB" sz="1000" b="1">
                <a:solidFill>
                  <a:schemeClr val="accent1"/>
                </a:solidFill>
              </a:rPr>
              <a:t>Investments – ESG Fund Range</a:t>
            </a:r>
            <a:endParaRPr lang="en-GB" sz="1000" b="1" dirty="0">
              <a:solidFill>
                <a:schemeClr val="accent1"/>
              </a:solidFill>
            </a:endParaRPr>
          </a:p>
        </p:txBody>
      </p:sp>
      <p:sp>
        <p:nvSpPr>
          <p:cNvPr id="17" name="Text Placeholder 2">
            <a:extLst>
              <a:ext uri="{FF2B5EF4-FFF2-40B4-BE49-F238E27FC236}">
                <a16:creationId xmlns:a16="http://schemas.microsoft.com/office/drawing/2014/main" id="{138B955D-21D9-3A90-2EB5-F391129A74E9}"/>
              </a:ext>
            </a:extLst>
          </p:cNvPr>
          <p:cNvSpPr txBox="1">
            <a:spLocks/>
          </p:cNvSpPr>
          <p:nvPr/>
        </p:nvSpPr>
        <p:spPr>
          <a:xfrm>
            <a:off x="468489" y="2644951"/>
            <a:ext cx="3660351" cy="565150"/>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b="1" kern="1200" cap="all" baseline="0">
                <a:solidFill>
                  <a:schemeClr val="accent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9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dirty="0"/>
              <a:t>Charities aid foundation </a:t>
            </a:r>
          </a:p>
          <a:p>
            <a:pPr algn="ctr"/>
            <a:r>
              <a:rPr lang="en-US" sz="1400" dirty="0"/>
              <a:t>(</a:t>
            </a:r>
            <a:r>
              <a:rPr lang="en-US" sz="1400" dirty="0" err="1"/>
              <a:t>caf</a:t>
            </a:r>
            <a:r>
              <a:rPr lang="en-US" sz="1400" dirty="0"/>
              <a:t>)</a:t>
            </a:r>
          </a:p>
        </p:txBody>
      </p:sp>
      <p:sp>
        <p:nvSpPr>
          <p:cNvPr id="18" name="Text Placeholder 2">
            <a:extLst>
              <a:ext uri="{FF2B5EF4-FFF2-40B4-BE49-F238E27FC236}">
                <a16:creationId xmlns:a16="http://schemas.microsoft.com/office/drawing/2014/main" id="{07735502-B6B6-C8B3-28D4-DB386BD830E1}"/>
              </a:ext>
            </a:extLst>
          </p:cNvPr>
          <p:cNvSpPr txBox="1">
            <a:spLocks/>
          </p:cNvSpPr>
          <p:nvPr/>
        </p:nvSpPr>
        <p:spPr>
          <a:xfrm>
            <a:off x="4260986" y="2644951"/>
            <a:ext cx="3660351" cy="56515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cap="all" baseline="0">
                <a:solidFill>
                  <a:schemeClr val="accent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9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dirty="0"/>
              <a:t>CAF Bank</a:t>
            </a:r>
          </a:p>
        </p:txBody>
      </p:sp>
      <p:sp>
        <p:nvSpPr>
          <p:cNvPr id="19" name="Text Placeholder 2">
            <a:extLst>
              <a:ext uri="{FF2B5EF4-FFF2-40B4-BE49-F238E27FC236}">
                <a16:creationId xmlns:a16="http://schemas.microsoft.com/office/drawing/2014/main" id="{F7132537-4E2B-E1FA-C5F1-EA66BC882D80}"/>
              </a:ext>
            </a:extLst>
          </p:cNvPr>
          <p:cNvSpPr txBox="1">
            <a:spLocks/>
          </p:cNvSpPr>
          <p:nvPr/>
        </p:nvSpPr>
        <p:spPr>
          <a:xfrm>
            <a:off x="8053483" y="2644951"/>
            <a:ext cx="3660351" cy="565150"/>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b="1" kern="1200" cap="all" baseline="0">
                <a:solidFill>
                  <a:schemeClr val="accent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9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dirty="0"/>
              <a:t>CAF financial solutions limited</a:t>
            </a:r>
          </a:p>
          <a:p>
            <a:pPr algn="ctr"/>
            <a:r>
              <a:rPr lang="en-US" sz="1400" dirty="0"/>
              <a:t>(</a:t>
            </a:r>
            <a:r>
              <a:rPr lang="en-US" sz="1400" dirty="0" err="1"/>
              <a:t>cfsl</a:t>
            </a:r>
            <a:r>
              <a:rPr lang="en-US" sz="1400" dirty="0"/>
              <a:t>)</a:t>
            </a:r>
          </a:p>
        </p:txBody>
      </p:sp>
      <p:sp>
        <p:nvSpPr>
          <p:cNvPr id="20" name="Text Placeholder 12">
            <a:extLst>
              <a:ext uri="{FF2B5EF4-FFF2-40B4-BE49-F238E27FC236}">
                <a16:creationId xmlns:a16="http://schemas.microsoft.com/office/drawing/2014/main" id="{1AC30AD8-2B55-56B0-20A7-36542668F053}"/>
              </a:ext>
            </a:extLst>
          </p:cNvPr>
          <p:cNvSpPr txBox="1">
            <a:spLocks/>
          </p:cNvSpPr>
          <p:nvPr/>
        </p:nvSpPr>
        <p:spPr>
          <a:xfrm>
            <a:off x="468490" y="6210545"/>
            <a:ext cx="10273492" cy="21431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cap="all" baseline="0">
                <a:solidFill>
                  <a:schemeClr val="accent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r>
              <a:rPr lang="en-GB" sz="800" cap="none" dirty="0">
                <a:latin typeface="Georgia" panose="02040502050405020303" pitchFamily="18" charset="0"/>
              </a:rPr>
              <a:t>CAF Bank loans are non-regulated products. Loan applications subject to credit assessment. Security will be required. Charity assets may be at risk if you do not keep up with the repayments for a mortgage, loan or any other debt secured on them. If you're thinking of consolidating existing borrowing, you should be aware that you may be extending the term of the debt and increasing the total amount you pay. The value of investments may fall as well as rise. You may not get back the full amount that you originally invested. Past performance is not a guide to future performance. There is no guarantee about the level of capital or income returns that will be generated.</a:t>
            </a:r>
          </a:p>
        </p:txBody>
      </p:sp>
    </p:spTree>
    <p:extLst>
      <p:ext uri="{BB962C8B-B14F-4D97-AF65-F5344CB8AC3E}">
        <p14:creationId xmlns:p14="http://schemas.microsoft.com/office/powerpoint/2010/main" val="1081820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76B8D-A27B-90CB-5700-1FD3AF413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01C319-3CFE-62BD-AEAD-DDED41855749}"/>
              </a:ext>
            </a:extLst>
          </p:cNvPr>
          <p:cNvSpPr>
            <a:spLocks noGrp="1"/>
          </p:cNvSpPr>
          <p:nvPr>
            <p:ph type="title"/>
          </p:nvPr>
        </p:nvSpPr>
        <p:spPr/>
        <p:txBody>
          <a:bodyPr/>
          <a:lstStyle/>
          <a:p>
            <a:endParaRPr lang="en-GB"/>
          </a:p>
        </p:txBody>
      </p:sp>
      <p:pic>
        <p:nvPicPr>
          <p:cNvPr id="6" name="Content Placeholder 5">
            <a:extLst>
              <a:ext uri="{FF2B5EF4-FFF2-40B4-BE49-F238E27FC236}">
                <a16:creationId xmlns:a16="http://schemas.microsoft.com/office/drawing/2014/main" id="{892D9F8E-ABCE-4741-BF47-C531EF61BC88}"/>
              </a:ext>
            </a:extLst>
          </p:cNvPr>
          <p:cNvPicPr>
            <a:picLocks noGrp="1" noChangeAspect="1"/>
          </p:cNvPicPr>
          <p:nvPr>
            <p:ph idx="1"/>
          </p:nvPr>
        </p:nvPicPr>
        <p:blipFill>
          <a:blip r:embed="rId2"/>
          <a:stretch>
            <a:fillRect/>
          </a:stretch>
        </p:blipFill>
        <p:spPr>
          <a:xfrm>
            <a:off x="246852" y="365125"/>
            <a:ext cx="8363392" cy="5859101"/>
          </a:xfrm>
          <a:prstGeom prst="rect">
            <a:avLst/>
          </a:prstGeom>
        </p:spPr>
      </p:pic>
      <p:pic>
        <p:nvPicPr>
          <p:cNvPr id="5" name="Picture 4">
            <a:extLst>
              <a:ext uri="{FF2B5EF4-FFF2-40B4-BE49-F238E27FC236}">
                <a16:creationId xmlns:a16="http://schemas.microsoft.com/office/drawing/2014/main" id="{0C5DF93E-6664-9A16-1C98-3D04F83CCBD5}"/>
              </a:ext>
            </a:extLst>
          </p:cNvPr>
          <p:cNvPicPr>
            <a:picLocks noChangeAspect="1"/>
          </p:cNvPicPr>
          <p:nvPr/>
        </p:nvPicPr>
        <p:blipFill>
          <a:blip r:embed="rId3"/>
          <a:stretch>
            <a:fillRect/>
          </a:stretch>
        </p:blipFill>
        <p:spPr>
          <a:xfrm>
            <a:off x="10846463" y="6283323"/>
            <a:ext cx="628655" cy="419103"/>
          </a:xfrm>
          <a:prstGeom prst="rect">
            <a:avLst/>
          </a:prstGeom>
        </p:spPr>
      </p:pic>
      <p:pic>
        <p:nvPicPr>
          <p:cNvPr id="8" name="Picture 7">
            <a:extLst>
              <a:ext uri="{FF2B5EF4-FFF2-40B4-BE49-F238E27FC236}">
                <a16:creationId xmlns:a16="http://schemas.microsoft.com/office/drawing/2014/main" id="{A3DBA251-5D21-F3C5-653F-3143E4497854}"/>
              </a:ext>
            </a:extLst>
          </p:cNvPr>
          <p:cNvPicPr>
            <a:picLocks noChangeAspect="1"/>
          </p:cNvPicPr>
          <p:nvPr/>
        </p:nvPicPr>
        <p:blipFill>
          <a:blip r:embed="rId4"/>
          <a:stretch>
            <a:fillRect/>
          </a:stretch>
        </p:blipFill>
        <p:spPr>
          <a:xfrm>
            <a:off x="8610244" y="365125"/>
            <a:ext cx="3146154" cy="1849428"/>
          </a:xfrm>
          <a:prstGeom prst="rect">
            <a:avLst/>
          </a:prstGeom>
        </p:spPr>
      </p:pic>
    </p:spTree>
    <p:extLst>
      <p:ext uri="{BB962C8B-B14F-4D97-AF65-F5344CB8AC3E}">
        <p14:creationId xmlns:p14="http://schemas.microsoft.com/office/powerpoint/2010/main" val="1313925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21CBB-8D01-62AA-119D-9E0B4F5449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25E835-BEF7-67EA-D800-3764172DD528}"/>
              </a:ext>
            </a:extLst>
          </p:cNvPr>
          <p:cNvSpPr>
            <a:spLocks noGrp="1"/>
          </p:cNvSpPr>
          <p:nvPr>
            <p:ph type="title"/>
          </p:nvPr>
        </p:nvSpPr>
        <p:spPr/>
        <p:txBody>
          <a:bodyPr/>
          <a:lstStyle/>
          <a:p>
            <a:r>
              <a:rPr lang="en-GB" dirty="0"/>
              <a:t>WHAT DOES THIS MEAN FOR TRUSTEES?</a:t>
            </a:r>
          </a:p>
        </p:txBody>
      </p:sp>
      <p:pic>
        <p:nvPicPr>
          <p:cNvPr id="6" name="Content Placeholder 5">
            <a:extLst>
              <a:ext uri="{FF2B5EF4-FFF2-40B4-BE49-F238E27FC236}">
                <a16:creationId xmlns:a16="http://schemas.microsoft.com/office/drawing/2014/main" id="{E2949824-91B4-14AE-F3CF-574093D68D5E}"/>
              </a:ext>
            </a:extLst>
          </p:cNvPr>
          <p:cNvPicPr>
            <a:picLocks noGrp="1" noChangeAspect="1"/>
          </p:cNvPicPr>
          <p:nvPr>
            <p:ph idx="1"/>
          </p:nvPr>
        </p:nvPicPr>
        <p:blipFill>
          <a:blip r:embed="rId2"/>
          <a:stretch>
            <a:fillRect/>
          </a:stretch>
        </p:blipFill>
        <p:spPr>
          <a:xfrm>
            <a:off x="838200" y="1690688"/>
            <a:ext cx="10008263" cy="3686856"/>
          </a:xfrm>
          <a:prstGeom prst="rect">
            <a:avLst/>
          </a:prstGeom>
        </p:spPr>
      </p:pic>
      <p:pic>
        <p:nvPicPr>
          <p:cNvPr id="5" name="Picture 4">
            <a:extLst>
              <a:ext uri="{FF2B5EF4-FFF2-40B4-BE49-F238E27FC236}">
                <a16:creationId xmlns:a16="http://schemas.microsoft.com/office/drawing/2014/main" id="{4F4F8EF5-8932-9FC2-06E5-6DCC81FE0A3C}"/>
              </a:ext>
            </a:extLst>
          </p:cNvPr>
          <p:cNvPicPr>
            <a:picLocks noChangeAspect="1"/>
          </p:cNvPicPr>
          <p:nvPr/>
        </p:nvPicPr>
        <p:blipFill>
          <a:blip r:embed="rId3"/>
          <a:stretch>
            <a:fillRect/>
          </a:stretch>
        </p:blipFill>
        <p:spPr>
          <a:xfrm>
            <a:off x="10846463" y="6283323"/>
            <a:ext cx="628655" cy="419103"/>
          </a:xfrm>
          <a:prstGeom prst="rect">
            <a:avLst/>
          </a:prstGeom>
        </p:spPr>
      </p:pic>
    </p:spTree>
    <p:extLst>
      <p:ext uri="{BB962C8B-B14F-4D97-AF65-F5344CB8AC3E}">
        <p14:creationId xmlns:p14="http://schemas.microsoft.com/office/powerpoint/2010/main" val="1947447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FD2E0-2066-E5E4-8907-D7373E351A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6E8E8A-3F21-A56B-41B3-1168BF67EE6A}"/>
              </a:ext>
            </a:extLst>
          </p:cNvPr>
          <p:cNvSpPr>
            <a:spLocks noGrp="1"/>
          </p:cNvSpPr>
          <p:nvPr>
            <p:ph type="title"/>
          </p:nvPr>
        </p:nvSpPr>
        <p:spPr/>
        <p:txBody>
          <a:bodyPr/>
          <a:lstStyle/>
          <a:p>
            <a:r>
              <a:rPr lang="en-GB" dirty="0"/>
              <a:t>                    clientrelations@cafonline.org</a:t>
            </a:r>
          </a:p>
        </p:txBody>
      </p:sp>
      <p:pic>
        <p:nvPicPr>
          <p:cNvPr id="6" name="Content Placeholder 5">
            <a:extLst>
              <a:ext uri="{FF2B5EF4-FFF2-40B4-BE49-F238E27FC236}">
                <a16:creationId xmlns:a16="http://schemas.microsoft.com/office/drawing/2014/main" id="{89AEA6F5-7500-78F9-3D96-E2A47B0677EE}"/>
              </a:ext>
            </a:extLst>
          </p:cNvPr>
          <p:cNvPicPr>
            <a:picLocks noGrp="1" noChangeAspect="1"/>
          </p:cNvPicPr>
          <p:nvPr>
            <p:ph idx="1"/>
          </p:nvPr>
        </p:nvPicPr>
        <p:blipFill>
          <a:blip r:embed="rId2"/>
          <a:stretch>
            <a:fillRect/>
          </a:stretch>
        </p:blipFill>
        <p:spPr>
          <a:xfrm>
            <a:off x="2639074" y="1379813"/>
            <a:ext cx="7616832" cy="5074733"/>
          </a:xfrm>
          <a:prstGeom prst="rect">
            <a:avLst/>
          </a:prstGeom>
        </p:spPr>
      </p:pic>
      <p:pic>
        <p:nvPicPr>
          <p:cNvPr id="5" name="Picture 4">
            <a:extLst>
              <a:ext uri="{FF2B5EF4-FFF2-40B4-BE49-F238E27FC236}">
                <a16:creationId xmlns:a16="http://schemas.microsoft.com/office/drawing/2014/main" id="{98C7E5F2-628C-A10B-63FB-0EBA9FE44C1F}"/>
              </a:ext>
            </a:extLst>
          </p:cNvPr>
          <p:cNvPicPr>
            <a:picLocks noChangeAspect="1"/>
          </p:cNvPicPr>
          <p:nvPr/>
        </p:nvPicPr>
        <p:blipFill>
          <a:blip r:embed="rId3"/>
          <a:stretch>
            <a:fillRect/>
          </a:stretch>
        </p:blipFill>
        <p:spPr>
          <a:xfrm>
            <a:off x="10846463" y="6283323"/>
            <a:ext cx="628655" cy="419103"/>
          </a:xfrm>
          <a:prstGeom prst="rect">
            <a:avLst/>
          </a:prstGeom>
        </p:spPr>
      </p:pic>
    </p:spTree>
    <p:extLst>
      <p:ext uri="{BB962C8B-B14F-4D97-AF65-F5344CB8AC3E}">
        <p14:creationId xmlns:p14="http://schemas.microsoft.com/office/powerpoint/2010/main" val="1481663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9E2DE-9DA0-0539-4B3E-462E27AE07EE}"/>
              </a:ext>
            </a:extLst>
          </p:cNvPr>
          <p:cNvSpPr>
            <a:spLocks noGrp="1"/>
          </p:cNvSpPr>
          <p:nvPr>
            <p:ph type="title"/>
          </p:nvPr>
        </p:nvSpPr>
        <p:spPr/>
        <p:txBody>
          <a:bodyPr/>
          <a:lstStyle/>
          <a:p>
            <a:endParaRPr lang="en-GB"/>
          </a:p>
        </p:txBody>
      </p:sp>
      <p:pic>
        <p:nvPicPr>
          <p:cNvPr id="7" name="Content Placeholder 6">
            <a:extLst>
              <a:ext uri="{FF2B5EF4-FFF2-40B4-BE49-F238E27FC236}">
                <a16:creationId xmlns:a16="http://schemas.microsoft.com/office/drawing/2014/main" id="{D17AC5A3-8B86-3714-3026-C25AFF45CC3B}"/>
              </a:ext>
            </a:extLst>
          </p:cNvPr>
          <p:cNvPicPr>
            <a:picLocks noGrp="1" noChangeAspect="1"/>
          </p:cNvPicPr>
          <p:nvPr>
            <p:ph idx="1"/>
          </p:nvPr>
        </p:nvPicPr>
        <p:blipFill>
          <a:blip r:embed="rId2"/>
          <a:stretch>
            <a:fillRect/>
          </a:stretch>
        </p:blipFill>
        <p:spPr>
          <a:xfrm>
            <a:off x="5867398" y="3844130"/>
            <a:ext cx="457203" cy="314327"/>
          </a:xfrm>
          <a:prstGeom prst="rect">
            <a:avLst/>
          </a:prstGeom>
        </p:spPr>
      </p:pic>
      <p:pic>
        <p:nvPicPr>
          <p:cNvPr id="5" name="Picture 4">
            <a:extLst>
              <a:ext uri="{FF2B5EF4-FFF2-40B4-BE49-F238E27FC236}">
                <a16:creationId xmlns:a16="http://schemas.microsoft.com/office/drawing/2014/main" id="{4E2D226D-3B48-4D15-F073-2892B76AF6A9}"/>
              </a:ext>
            </a:extLst>
          </p:cNvPr>
          <p:cNvPicPr>
            <a:picLocks noChangeAspect="1"/>
          </p:cNvPicPr>
          <p:nvPr/>
        </p:nvPicPr>
        <p:blipFill>
          <a:blip r:embed="rId3"/>
          <a:stretch>
            <a:fillRect/>
          </a:stretch>
        </p:blipFill>
        <p:spPr>
          <a:xfrm>
            <a:off x="794397" y="1188173"/>
            <a:ext cx="10962946" cy="3713935"/>
          </a:xfrm>
          <a:prstGeom prst="rect">
            <a:avLst/>
          </a:prstGeom>
        </p:spPr>
      </p:pic>
      <p:pic>
        <p:nvPicPr>
          <p:cNvPr id="9" name="Picture 8">
            <a:extLst>
              <a:ext uri="{FF2B5EF4-FFF2-40B4-BE49-F238E27FC236}">
                <a16:creationId xmlns:a16="http://schemas.microsoft.com/office/drawing/2014/main" id="{4A8F697A-9EE2-55F5-EF4C-896A4CBEFAD9}"/>
              </a:ext>
            </a:extLst>
          </p:cNvPr>
          <p:cNvPicPr>
            <a:picLocks noChangeAspect="1"/>
          </p:cNvPicPr>
          <p:nvPr/>
        </p:nvPicPr>
        <p:blipFill>
          <a:blip r:embed="rId4"/>
          <a:stretch>
            <a:fillRect/>
          </a:stretch>
        </p:blipFill>
        <p:spPr>
          <a:xfrm>
            <a:off x="10840987" y="6073772"/>
            <a:ext cx="628655" cy="419103"/>
          </a:xfrm>
          <a:prstGeom prst="rect">
            <a:avLst/>
          </a:prstGeom>
        </p:spPr>
      </p:pic>
    </p:spTree>
    <p:extLst>
      <p:ext uri="{BB962C8B-B14F-4D97-AF65-F5344CB8AC3E}">
        <p14:creationId xmlns:p14="http://schemas.microsoft.com/office/powerpoint/2010/main" val="2861402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FD3AD-526C-5C99-6B84-276FECBB6C5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FAAAE6B-2315-2494-1711-8CEA95329A13}"/>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1D71383A-3C75-D311-4E84-41714A676C2D}"/>
              </a:ext>
            </a:extLst>
          </p:cNvPr>
          <p:cNvPicPr>
            <a:picLocks noChangeAspect="1"/>
          </p:cNvPicPr>
          <p:nvPr/>
        </p:nvPicPr>
        <p:blipFill>
          <a:blip r:embed="rId2"/>
          <a:stretch>
            <a:fillRect/>
          </a:stretch>
        </p:blipFill>
        <p:spPr>
          <a:xfrm>
            <a:off x="10846463" y="6283323"/>
            <a:ext cx="628655" cy="419103"/>
          </a:xfrm>
          <a:prstGeom prst="rect">
            <a:avLst/>
          </a:prstGeom>
        </p:spPr>
      </p:pic>
      <p:pic>
        <p:nvPicPr>
          <p:cNvPr id="7" name="Picture 6">
            <a:extLst>
              <a:ext uri="{FF2B5EF4-FFF2-40B4-BE49-F238E27FC236}">
                <a16:creationId xmlns:a16="http://schemas.microsoft.com/office/drawing/2014/main" id="{B2DCA32C-393C-66AC-8377-2D80038EAE05}"/>
              </a:ext>
            </a:extLst>
          </p:cNvPr>
          <p:cNvPicPr>
            <a:picLocks noChangeAspect="1"/>
          </p:cNvPicPr>
          <p:nvPr/>
        </p:nvPicPr>
        <p:blipFill>
          <a:blip r:embed="rId3"/>
          <a:stretch>
            <a:fillRect/>
          </a:stretch>
        </p:blipFill>
        <p:spPr>
          <a:xfrm>
            <a:off x="838200" y="681037"/>
            <a:ext cx="10351388" cy="4702543"/>
          </a:xfrm>
          <a:prstGeom prst="rect">
            <a:avLst/>
          </a:prstGeom>
        </p:spPr>
      </p:pic>
    </p:spTree>
    <p:extLst>
      <p:ext uri="{BB962C8B-B14F-4D97-AF65-F5344CB8AC3E}">
        <p14:creationId xmlns:p14="http://schemas.microsoft.com/office/powerpoint/2010/main" val="3464319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51BB-52C1-EC6F-8B8E-729B2F91BC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0A044F-8C7C-5CC8-E044-069B353444E7}"/>
              </a:ext>
            </a:extLst>
          </p:cNvPr>
          <p:cNvSpPr>
            <a:spLocks noGrp="1"/>
          </p:cNvSpPr>
          <p:nvPr>
            <p:ph type="title"/>
          </p:nvPr>
        </p:nvSpPr>
        <p:spPr/>
        <p:txBody>
          <a:bodyPr/>
          <a:lstStyle/>
          <a:p>
            <a:r>
              <a:rPr lang="en-US" dirty="0"/>
              <a:t>A SHRINKING DONOR BASE</a:t>
            </a:r>
            <a:br>
              <a:rPr lang="en-US" dirty="0"/>
            </a:br>
            <a:endParaRPr lang="en-GB" dirty="0"/>
          </a:p>
        </p:txBody>
      </p:sp>
      <p:pic>
        <p:nvPicPr>
          <p:cNvPr id="6" name="Content Placeholder 5">
            <a:extLst>
              <a:ext uri="{FF2B5EF4-FFF2-40B4-BE49-F238E27FC236}">
                <a16:creationId xmlns:a16="http://schemas.microsoft.com/office/drawing/2014/main" id="{46A855B9-8790-2E2D-DD1F-A6D36155573D}"/>
              </a:ext>
            </a:extLst>
          </p:cNvPr>
          <p:cNvPicPr>
            <a:picLocks noGrp="1" noChangeAspect="1"/>
          </p:cNvPicPr>
          <p:nvPr>
            <p:ph idx="1"/>
          </p:nvPr>
        </p:nvPicPr>
        <p:blipFill>
          <a:blip r:embed="rId2"/>
          <a:stretch>
            <a:fillRect/>
          </a:stretch>
        </p:blipFill>
        <p:spPr>
          <a:xfrm>
            <a:off x="2266836" y="1405120"/>
            <a:ext cx="6210431" cy="4210673"/>
          </a:xfrm>
          <a:prstGeom prst="rect">
            <a:avLst/>
          </a:prstGeom>
        </p:spPr>
      </p:pic>
      <p:pic>
        <p:nvPicPr>
          <p:cNvPr id="5" name="Picture 4">
            <a:extLst>
              <a:ext uri="{FF2B5EF4-FFF2-40B4-BE49-F238E27FC236}">
                <a16:creationId xmlns:a16="http://schemas.microsoft.com/office/drawing/2014/main" id="{C6B3CDCE-FC5C-83BF-988F-5242608320D6}"/>
              </a:ext>
            </a:extLst>
          </p:cNvPr>
          <p:cNvPicPr>
            <a:picLocks noChangeAspect="1"/>
          </p:cNvPicPr>
          <p:nvPr/>
        </p:nvPicPr>
        <p:blipFill>
          <a:blip r:embed="rId3"/>
          <a:stretch>
            <a:fillRect/>
          </a:stretch>
        </p:blipFill>
        <p:spPr>
          <a:xfrm>
            <a:off x="10846463" y="6283323"/>
            <a:ext cx="628655" cy="419103"/>
          </a:xfrm>
          <a:prstGeom prst="rect">
            <a:avLst/>
          </a:prstGeom>
        </p:spPr>
      </p:pic>
    </p:spTree>
    <p:extLst>
      <p:ext uri="{BB962C8B-B14F-4D97-AF65-F5344CB8AC3E}">
        <p14:creationId xmlns:p14="http://schemas.microsoft.com/office/powerpoint/2010/main" val="1129912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A0784-04DF-01D3-3699-7F860BAF2C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D076C4-06F5-1DA8-ABC6-5A2F9B3F6D5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700F569-B13E-04A9-CDD0-DA2460D96AA1}"/>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51867B3A-540E-1934-B110-2B803E361CFE}"/>
              </a:ext>
            </a:extLst>
          </p:cNvPr>
          <p:cNvPicPr>
            <a:picLocks noChangeAspect="1"/>
          </p:cNvPicPr>
          <p:nvPr/>
        </p:nvPicPr>
        <p:blipFill>
          <a:blip r:embed="rId2"/>
          <a:stretch>
            <a:fillRect/>
          </a:stretch>
        </p:blipFill>
        <p:spPr>
          <a:xfrm>
            <a:off x="10846463" y="6283323"/>
            <a:ext cx="628655" cy="419103"/>
          </a:xfrm>
          <a:prstGeom prst="rect">
            <a:avLst/>
          </a:prstGeom>
        </p:spPr>
      </p:pic>
      <p:pic>
        <p:nvPicPr>
          <p:cNvPr id="4" name="Picture 3" descr="A graph of a number of people&#10;&#10;AI-generated content may be incorrect.">
            <a:extLst>
              <a:ext uri="{FF2B5EF4-FFF2-40B4-BE49-F238E27FC236}">
                <a16:creationId xmlns:a16="http://schemas.microsoft.com/office/drawing/2014/main" id="{C67DE691-51DE-8FB8-8C5A-5C25AECCC341}"/>
              </a:ext>
            </a:extLst>
          </p:cNvPr>
          <p:cNvPicPr/>
          <p:nvPr/>
        </p:nvPicPr>
        <p:blipFill>
          <a:blip r:embed="rId3"/>
          <a:stretch>
            <a:fillRect/>
          </a:stretch>
        </p:blipFill>
        <p:spPr>
          <a:xfrm>
            <a:off x="684431" y="365125"/>
            <a:ext cx="9154951" cy="5811838"/>
          </a:xfrm>
          <a:prstGeom prst="rect">
            <a:avLst/>
          </a:prstGeom>
        </p:spPr>
      </p:pic>
    </p:spTree>
    <p:extLst>
      <p:ext uri="{BB962C8B-B14F-4D97-AF65-F5344CB8AC3E}">
        <p14:creationId xmlns:p14="http://schemas.microsoft.com/office/powerpoint/2010/main" val="2136024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78E6C-1503-BAF0-EE8A-13254F41CC6C}"/>
              </a:ext>
            </a:extLst>
          </p:cNvPr>
          <p:cNvSpPr>
            <a:spLocks noGrp="1"/>
          </p:cNvSpPr>
          <p:nvPr>
            <p:ph type="title"/>
          </p:nvPr>
        </p:nvSpPr>
        <p:spPr/>
        <p:txBody>
          <a:bodyPr/>
          <a:lstStyle/>
          <a:p>
            <a:endParaRPr lang="en-GB" dirty="0"/>
          </a:p>
        </p:txBody>
      </p:sp>
      <p:pic>
        <p:nvPicPr>
          <p:cNvPr id="4" name="Content Placeholder 3">
            <a:extLst>
              <a:ext uri="{FF2B5EF4-FFF2-40B4-BE49-F238E27FC236}">
                <a16:creationId xmlns:a16="http://schemas.microsoft.com/office/drawing/2014/main" id="{6C99CA56-180F-6D62-25AA-7FED791045DC}"/>
              </a:ext>
            </a:extLst>
          </p:cNvPr>
          <p:cNvPicPr>
            <a:picLocks noGrp="1" noChangeAspect="1"/>
          </p:cNvPicPr>
          <p:nvPr>
            <p:ph idx="1"/>
          </p:nvPr>
        </p:nvPicPr>
        <p:blipFill>
          <a:blip r:embed="rId2"/>
          <a:stretch>
            <a:fillRect/>
          </a:stretch>
        </p:blipFill>
        <p:spPr>
          <a:xfrm>
            <a:off x="2617265" y="821317"/>
            <a:ext cx="7258832" cy="5295524"/>
          </a:xfrm>
          <a:prstGeom prst="rect">
            <a:avLst/>
          </a:prstGeom>
        </p:spPr>
      </p:pic>
    </p:spTree>
    <p:extLst>
      <p:ext uri="{BB962C8B-B14F-4D97-AF65-F5344CB8AC3E}">
        <p14:creationId xmlns:p14="http://schemas.microsoft.com/office/powerpoint/2010/main" val="1601519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A54EE-1A61-5263-89A5-8C53747DCE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5FC54-9348-13A4-B6AE-B89F167202A9}"/>
              </a:ext>
            </a:extLst>
          </p:cNvPr>
          <p:cNvSpPr>
            <a:spLocks noGrp="1"/>
          </p:cNvSpPr>
          <p:nvPr>
            <p:ph type="title"/>
          </p:nvPr>
        </p:nvSpPr>
        <p:spPr/>
        <p:txBody>
          <a:bodyPr/>
          <a:lstStyle/>
          <a:p>
            <a:r>
              <a:rPr lang="en-GB" dirty="0"/>
              <a:t>THE FINANCIAL IMPACT</a:t>
            </a:r>
          </a:p>
        </p:txBody>
      </p:sp>
      <p:pic>
        <p:nvPicPr>
          <p:cNvPr id="5" name="Picture 4">
            <a:extLst>
              <a:ext uri="{FF2B5EF4-FFF2-40B4-BE49-F238E27FC236}">
                <a16:creationId xmlns:a16="http://schemas.microsoft.com/office/drawing/2014/main" id="{D19D9ADE-3B3D-1022-E6D5-1E1B656E0DBF}"/>
              </a:ext>
            </a:extLst>
          </p:cNvPr>
          <p:cNvPicPr>
            <a:picLocks noChangeAspect="1"/>
          </p:cNvPicPr>
          <p:nvPr/>
        </p:nvPicPr>
        <p:blipFill>
          <a:blip r:embed="rId2"/>
          <a:stretch>
            <a:fillRect/>
          </a:stretch>
        </p:blipFill>
        <p:spPr>
          <a:xfrm>
            <a:off x="10846463" y="6283323"/>
            <a:ext cx="628655" cy="419103"/>
          </a:xfrm>
          <a:prstGeom prst="rect">
            <a:avLst/>
          </a:prstGeom>
        </p:spPr>
      </p:pic>
      <p:pic>
        <p:nvPicPr>
          <p:cNvPr id="4" name="Content Placeholder 3" descr="A hill with a person walking on it&#10;&#10;AI-generated content may be incorrect.">
            <a:extLst>
              <a:ext uri="{FF2B5EF4-FFF2-40B4-BE49-F238E27FC236}">
                <a16:creationId xmlns:a16="http://schemas.microsoft.com/office/drawing/2014/main" id="{0A4E7D3C-0569-440E-284B-8B6D8E5A799C}"/>
              </a:ext>
            </a:extLst>
          </p:cNvPr>
          <p:cNvPicPr>
            <a:picLocks noGrp="1"/>
          </p:cNvPicPr>
          <p:nvPr>
            <p:ph idx="1"/>
          </p:nvPr>
        </p:nvPicPr>
        <p:blipFill>
          <a:blip r:embed="rId3"/>
          <a:srcRect l="7426" b="7371"/>
          <a:stretch>
            <a:fillRect/>
          </a:stretch>
        </p:blipFill>
        <p:spPr>
          <a:xfrm>
            <a:off x="3050687" y="1631684"/>
            <a:ext cx="6090626" cy="4545279"/>
          </a:xfrm>
          <a:prstGeom prst="rect">
            <a:avLst/>
          </a:prstGeom>
        </p:spPr>
      </p:pic>
    </p:spTree>
    <p:extLst>
      <p:ext uri="{BB962C8B-B14F-4D97-AF65-F5344CB8AC3E}">
        <p14:creationId xmlns:p14="http://schemas.microsoft.com/office/powerpoint/2010/main" val="2435699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4AE74-E727-D31F-F48B-D752019B4D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1FC693-74D0-D09D-D486-28521D7B32DD}"/>
              </a:ext>
            </a:extLst>
          </p:cNvPr>
          <p:cNvSpPr>
            <a:spLocks noGrp="1"/>
          </p:cNvSpPr>
          <p:nvPr>
            <p:ph type="title"/>
          </p:nvPr>
        </p:nvSpPr>
        <p:spPr/>
        <p:txBody>
          <a:bodyPr/>
          <a:lstStyle/>
          <a:p>
            <a:r>
              <a:rPr lang="en-GB" dirty="0"/>
              <a:t>CAUSE-LEVEL SHIFTS</a:t>
            </a:r>
          </a:p>
        </p:txBody>
      </p:sp>
      <p:pic>
        <p:nvPicPr>
          <p:cNvPr id="6" name="Content Placeholder 5">
            <a:extLst>
              <a:ext uri="{FF2B5EF4-FFF2-40B4-BE49-F238E27FC236}">
                <a16:creationId xmlns:a16="http://schemas.microsoft.com/office/drawing/2014/main" id="{01389470-FC81-5ECC-C0F7-DD05128C226E}"/>
              </a:ext>
            </a:extLst>
          </p:cNvPr>
          <p:cNvPicPr>
            <a:picLocks noGrp="1" noChangeAspect="1"/>
          </p:cNvPicPr>
          <p:nvPr>
            <p:ph idx="1"/>
          </p:nvPr>
        </p:nvPicPr>
        <p:blipFill>
          <a:blip r:embed="rId2"/>
          <a:stretch>
            <a:fillRect/>
          </a:stretch>
        </p:blipFill>
        <p:spPr>
          <a:xfrm>
            <a:off x="2213429" y="1502228"/>
            <a:ext cx="6770914" cy="4492171"/>
          </a:xfrm>
          <a:prstGeom prst="rect">
            <a:avLst/>
          </a:prstGeom>
        </p:spPr>
      </p:pic>
      <p:pic>
        <p:nvPicPr>
          <p:cNvPr id="5" name="Picture 4">
            <a:extLst>
              <a:ext uri="{FF2B5EF4-FFF2-40B4-BE49-F238E27FC236}">
                <a16:creationId xmlns:a16="http://schemas.microsoft.com/office/drawing/2014/main" id="{81C09CAB-6958-1E89-75F8-9DFBE37709B0}"/>
              </a:ext>
            </a:extLst>
          </p:cNvPr>
          <p:cNvPicPr>
            <a:picLocks noChangeAspect="1"/>
          </p:cNvPicPr>
          <p:nvPr/>
        </p:nvPicPr>
        <p:blipFill>
          <a:blip r:embed="rId3"/>
          <a:stretch>
            <a:fillRect/>
          </a:stretch>
        </p:blipFill>
        <p:spPr>
          <a:xfrm>
            <a:off x="10846463" y="6283323"/>
            <a:ext cx="628655" cy="419103"/>
          </a:xfrm>
          <a:prstGeom prst="rect">
            <a:avLst/>
          </a:prstGeom>
        </p:spPr>
      </p:pic>
    </p:spTree>
    <p:extLst>
      <p:ext uri="{BB962C8B-B14F-4D97-AF65-F5344CB8AC3E}">
        <p14:creationId xmlns:p14="http://schemas.microsoft.com/office/powerpoint/2010/main" val="1771227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BF9A6D9AE20FB478A951552D484B6C9" ma:contentTypeVersion="0" ma:contentTypeDescription="Create a new document." ma:contentTypeScope="" ma:versionID="b6997253a3c7cdd9d7cf637660bbb38b">
  <xsd:schema xmlns:xsd="http://www.w3.org/2001/XMLSchema" xmlns:xs="http://www.w3.org/2001/XMLSchema" xmlns:p="http://schemas.microsoft.com/office/2006/metadata/properties" targetNamespace="http://schemas.microsoft.com/office/2006/metadata/properties" ma:root="true" ma:fieldsID="8e366d2106fe6da95c93a520f59c8ef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D0C5E2-7500-4E74-947A-AE5471DBD79B}">
  <ds:schemaRefs>
    <ds:schemaRef ds:uri="http://schemas.microsoft.com/office/2006/documentManagement/types"/>
    <ds:schemaRef ds:uri="http://purl.org/dc/dcmitype/"/>
    <ds:schemaRef ds:uri="http://www.w3.org/XML/1998/namespace"/>
    <ds:schemaRef ds:uri="http://purl.org/dc/elements/1.1/"/>
    <ds:schemaRef ds:uri="http://purl.org/dc/terms/"/>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70291D9B-8C47-49B0-BF39-737BAFA92CDD}">
  <ds:schemaRefs>
    <ds:schemaRef ds:uri="http://schemas.microsoft.com/sharepoint/v3/contenttype/forms"/>
  </ds:schemaRefs>
</ds:datastoreItem>
</file>

<file path=customXml/itemProps3.xml><?xml version="1.0" encoding="utf-8"?>
<ds:datastoreItem xmlns:ds="http://schemas.openxmlformats.org/officeDocument/2006/customXml" ds:itemID="{EF36B56F-0DDA-4F64-8D45-C74E891A0A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133</TotalTime>
  <Words>615</Words>
  <Application>Microsoft Office PowerPoint</Application>
  <PresentationFormat>Widescreen</PresentationFormat>
  <Paragraphs>47</Paragraphs>
  <Slides>22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Aptos</vt:lpstr>
      <vt:lpstr>Aptos Display</vt:lpstr>
      <vt:lpstr>Arial</vt:lpstr>
      <vt:lpstr>Georgia</vt:lpstr>
      <vt:lpstr>Office Theme</vt:lpstr>
      <vt:lpstr>PowerPoint Presentation</vt:lpstr>
      <vt:lpstr>PowerPoint Presentation</vt:lpstr>
      <vt:lpstr>PowerPoint Presentation</vt:lpstr>
      <vt:lpstr>PowerPoint Presentation</vt:lpstr>
      <vt:lpstr>A SHRINKING DONOR BASE </vt:lpstr>
      <vt:lpstr>PowerPoint Presentation</vt:lpstr>
      <vt:lpstr>PowerPoint Presentation</vt:lpstr>
      <vt:lpstr>THE FINANCIAL IMPACT</vt:lpstr>
      <vt:lpstr>CAUSE-LEVEL SHIFTS</vt:lpstr>
      <vt:lpstr>PowerPoint Presentation</vt:lpstr>
      <vt:lpstr>WHY PEOPLE DECIDE NOT TO GIVE</vt:lpstr>
      <vt:lpstr>TRUST DRIVES INCOME</vt:lpstr>
      <vt:lpstr>GIVING IS UNPREDICTABLE</vt:lpstr>
      <vt:lpstr>GIFT AID</vt:lpstr>
      <vt:lpstr>PowerPoint Presentation</vt:lpstr>
      <vt:lpstr>PowerPoint Presentation</vt:lpstr>
      <vt:lpstr>PowerPoint Presentation</vt:lpstr>
      <vt:lpstr>PowerPoint Presentation</vt:lpstr>
      <vt:lpstr>PowerPoint Presentation</vt:lpstr>
      <vt:lpstr>PowerPoint Presentation</vt:lpstr>
      <vt:lpstr>WHAT DOES THIS MEAN FOR TRUSTEES?</vt:lpstr>
      <vt:lpstr>                    clientrelations@cafonline.org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 Jowitt</dc:creator>
  <cp:lastModifiedBy>SARA WRINCH</cp:lastModifiedBy>
  <cp:revision>2</cp:revision>
  <dcterms:created xsi:type="dcterms:W3CDTF">2026-07-06T14:25:52Z</dcterms:created>
  <dcterms:modified xsi:type="dcterms:W3CDTF">2026-08-06T16:51:50Z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0x010100EBF9A6D9AE20FB478A951552D484B6C9</vt:lpwstr>
  </property>
</Properties>
</file>